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310" r:id="rId3"/>
    <p:sldId id="276" r:id="rId4"/>
    <p:sldId id="312" r:id="rId5"/>
    <p:sldId id="313" r:id="rId6"/>
    <p:sldId id="286" r:id="rId7"/>
    <p:sldId id="314" r:id="rId8"/>
    <p:sldId id="315" r:id="rId9"/>
    <p:sldId id="285" r:id="rId10"/>
    <p:sldId id="293" r:id="rId11"/>
    <p:sldId id="307" r:id="rId12"/>
    <p:sldId id="297" r:id="rId13"/>
    <p:sldId id="302" r:id="rId14"/>
    <p:sldId id="303" r:id="rId15"/>
    <p:sldId id="296" r:id="rId16"/>
    <p:sldId id="300" r:id="rId17"/>
    <p:sldId id="298" r:id="rId18"/>
    <p:sldId id="299" r:id="rId19"/>
    <p:sldId id="301" r:id="rId20"/>
    <p:sldId id="28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E0"/>
    <a:srgbClr val="FCC704"/>
    <a:srgbClr val="8C1B1B"/>
    <a:srgbClr val="F2D57E"/>
    <a:srgbClr val="765A0C"/>
    <a:srgbClr val="EB640A"/>
    <a:srgbClr val="372019"/>
    <a:srgbClr val="F2784B"/>
    <a:srgbClr val="EFC38F"/>
    <a:srgbClr val="4F2B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5026" autoAdjust="0"/>
  </p:normalViewPr>
  <p:slideViewPr>
    <p:cSldViewPr snapToGrid="0" showGuides="1">
      <p:cViewPr varScale="1">
        <p:scale>
          <a:sx n="75" d="100"/>
          <a:sy n="75" d="100"/>
        </p:scale>
        <p:origin x="278" y="38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9D7-B598-153D-19E0-CC4B7B9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6EE0D-D98A-AF08-2520-C95DD3D5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25805-469D-0646-766C-26953D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51AE-145E-515C-254B-C18042268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45C8-050F-053E-BE0E-F1DFC85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49C573-B682-475A-5324-E02CBD59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FC9EA6-5ED4-4AAF-C106-AB9F33A0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7CA38-5EBF-6FEC-E761-6FB01F185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9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49313-655E-6C76-2F0D-FA4A1669A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0A0641-884A-2990-589E-0AC1EE5A3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27D84E-1BA3-D172-4BBF-53C62D1EB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D74483-C451-BB55-5845-7AB7BC5AA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A85A-0A66-1D91-6B21-1518575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76E6-BB43-23B9-9B9C-3F950B3D6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0197BE-6668-37A5-91E8-1B64796A5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A7E20-BC49-A9FE-6B2E-84F3C2138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7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321579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DCDE11-3DD4-C770-F4EF-CF18649805B8}"/>
              </a:ext>
            </a:extLst>
          </p:cNvPr>
          <p:cNvSpPr txBox="1"/>
          <p:nvPr/>
        </p:nvSpPr>
        <p:spPr>
          <a:xfrm>
            <a:off x="7668527" y="2437556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배경 스토리 요약 추가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B0806-7634-6AD0-5670-9639113C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7DA1E5-FA29-CD44-4EA7-766F9C389F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45AB07B-29EE-0132-3528-7AB28193F86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BAF96F-FBD0-C058-39F7-D00B9A56014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F92A8B-7758-B218-F509-DE66C0A9D8E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2385813-E924-7CCD-1FE5-3CFFB7582F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80C1DB6-1219-A06C-4CB7-C8015C5E83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DDFB696-46DE-2009-22F9-C24A63B6BB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CB3282-5397-A524-845E-2B1F684BCACE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287F97-1045-EACE-9294-9B17C1A64D7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217A1D-3251-6590-59F8-9BDDA3BE2C4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4CD3E0-7533-E056-B85D-99AB29600F5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81A2C1-917E-DD7F-8770-5204FE1C811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95334D-1687-0FE4-E444-36648C16712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D37A3F7-E385-1A1F-F9B2-B15166D1400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3733F9-3552-BB49-7C6C-C575CC814C8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D0FB376-CF80-6FA5-4405-D209B3205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3C04FB5-2BDB-01E3-CAD9-8D4D1F351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61C5620-5029-047A-1CBC-F0B2F9528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79585B90-B300-DB51-5A49-CF0444F06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85393A0-E2AE-3A15-820E-CA1CB99F574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3A8AF09-47D8-82D8-5639-14708EC2D0F8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197F6DC-E2DD-299F-EE5D-B4D0A622AB9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4CBDC18-298E-3B05-A0BF-984E5F3BB810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33172F53-222D-A674-DF8D-7B046367A8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A32C46F-84FE-1224-3C94-F820D93DB1B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646148A-688B-2C5A-3FDC-AE1C1035B876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1D5A48-E012-1EC4-5758-FFEE2305016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D9D29AFC-8BBB-34F3-DC4A-4F6DBCBE32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FA7F5B-4589-2FE4-EF84-8552FB080A9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718BDB-5000-7274-C417-CD2D28F3BA60}"/>
              </a:ext>
            </a:extLst>
          </p:cNvPr>
          <p:cNvGrpSpPr/>
          <p:nvPr/>
        </p:nvGrpSpPr>
        <p:grpSpPr>
          <a:xfrm>
            <a:off x="6445222" y="2521414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9CFD5E-32D7-8F42-C50A-26FB5B66F6B6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C3717C-DBAD-836B-2B1C-ED5B6B1B19A3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1997E6A-8299-E8CC-07D9-C317E79E1501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9BD7A-DBCE-0825-B677-6E9A6D133A87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FCF86A1-7712-C106-8A3D-629203A9B3EE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6E3158-4E2A-8360-D709-F4D992345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194263"/>
              </p:ext>
            </p:extLst>
          </p:nvPr>
        </p:nvGraphicFramePr>
        <p:xfrm>
          <a:off x="561463" y="934157"/>
          <a:ext cx="5084425" cy="36821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클래스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줄 요약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 전투를 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F7A0F6A-879B-C23A-D4CB-6E2A643511F9}"/>
              </a:ext>
            </a:extLst>
          </p:cNvPr>
          <p:cNvGrpSpPr/>
          <p:nvPr/>
        </p:nvGrpSpPr>
        <p:grpSpPr>
          <a:xfrm>
            <a:off x="1967640" y="5004119"/>
            <a:ext cx="3514072" cy="377405"/>
            <a:chOff x="8557201" y="3272246"/>
            <a:chExt cx="351407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D4AD2D-E224-D3E3-FCE4-A05BB0983314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C7C9BF4-A38B-37C3-FF0F-23D7580540CE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06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9680"/>
              </p:ext>
            </p:extLst>
          </p:nvPr>
        </p:nvGraphicFramePr>
        <p:xfrm>
          <a:off x="2660147" y="826302"/>
          <a:ext cx="6871707" cy="3855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388191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‘’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속도가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범위가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0C54B-E24F-17FA-C5B8-151E677468E3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DCB90E-6D95-3221-4938-4CBD2683B67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0CCAD5A6-CFEC-A335-E86A-AB0E4D785BA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C1D706C-ADC8-B6E3-61AB-0E9C09000B26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5D79E1D-03C7-55D1-D6A2-3F2C50FD40D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E785DCFD-631D-6B55-CBA1-767AF6C3812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C92AFC3C-2306-9002-D50E-A5D98EE9573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AE3248-C239-7EAA-B93A-98D5EC98F8E4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07C96F7-6507-AE78-BDFB-6BE54B0B041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13C9F9AE-41EC-33C3-FCDA-2F13D1EB8E29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E40BC215-6EDA-9B12-9BED-597FFF4BE2A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66031AB-B9C5-C379-9DB3-E0E05FA75881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4750ADD-C119-8C7F-DE0B-22533F16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DC870BC-2535-CBA3-3239-A74F48CC7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A6AF3B7-0E7A-0DF9-2EFA-37CB3ED5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9A755A3C-D8EE-2DE7-D146-0E38546E6FE1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09402808-30F4-F851-CBEB-EC8286F1A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E88722A4-451B-2F27-482D-B52A772331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AB903BC-DB99-3F19-C6D5-9DD50FEAEE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A76F9928-4750-578D-FFF1-ABFECE08D3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FCF14A8-CA8F-2A99-AB3E-B5D7016442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FCE2EFE-22A5-A500-AB67-2D5610AC6E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7E87908-E55D-8D65-A9A8-FF9B7C2187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57EC1D6C-DF82-198C-BD25-3DF37D043A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CC8ABB-90FA-DA92-1CC0-38C2D5CEF8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B488A411-51B3-4B42-EDDA-62C77E1E7D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45472B7-BEED-C455-732F-3DA5C8F264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15CBE64-DC84-74DE-07A5-C4586AA30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A58BDCE4-742B-D3C0-BEC3-3CAAEC314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C41D9818-5229-AE51-BA68-9630F9D084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6F03DDB-4B56-2517-1286-2C2F72C40E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DF697B5-B9E0-F1C3-0575-2CDAE137A8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8A5E12E-124E-D2E8-2B93-DE9F2ED1B5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5AF471F3-2C42-91C3-6A83-7663746782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377C0FFF-5098-39B4-D8FC-F0729A4128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D8903AD4-FFDF-B74C-5E38-72EE356EEA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11870EA5-89DD-CB0D-5C4D-A055B9D90A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8556A306-7C17-B273-2FB0-4D946C1412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50B4084-ED9D-3EA8-F0C5-A1497A0610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2E6A98E-C450-6F68-F53A-EF855203FC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3E72EA-66CB-4DB9-DBEB-1EB5FB956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8AAF9792-A5CE-0368-50F5-6365980A7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1AE3D-C38D-2072-7113-DD7ABD8BF512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E8B2-7BF0-3A46-52AE-025F603A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E6A6B-E68C-241E-33BF-7EC1E3E0812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B904CB-FB64-BA08-3EF9-99073FA9F5A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676BC9-8963-0E38-5326-AC0EECC6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AFA534-2B73-12E6-7D02-663655662A9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E209BBE-733F-7716-5271-B6139A4EEF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99F21DD-F4AF-463F-E886-2FAA736FE2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1EEC860-2CA9-E0D7-46B8-22A42C1CE4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16FA95-73AF-0417-2409-ABA40C3B1514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9758D3-4966-5DF4-AF0C-0A58FD6CD8C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B9FC4F-FC92-F424-830F-C8801E6494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1683-0F9D-D088-DA02-D8620417474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6258EE-17BD-34D3-A5DD-DC2088396A9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31CFBE-8631-39D0-21FF-E797822D07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A7F8CE-5FCC-EC76-C2D2-22310349B75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659A9A-1CDF-2AEE-B643-4ED185DBDF8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3C1FE49-7EF5-FCF3-4B21-A50D04226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4473A9-C553-3565-718C-F0D2D627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F672853-622E-A7C0-C242-1D4F71CD2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669D4DE-9380-EE4E-B19C-65C5593C6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2A782DC4-FA22-4529-93F2-D7B60A655FA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C2FD01-E2F2-281D-03B7-4B786D18A68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BE8AA1C-4F4D-716A-FE29-901FA85A55A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79107B6-B2D8-3BC5-A9FC-798AD14329E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AA4D573-0A7D-89D5-ECA3-DAF16AA5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47CF9B4-7E77-AEEE-B22F-531AE6E4BA7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D8A0FCF-FE4F-58E9-6ABD-513A5A3CB19B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819A646-F7AD-D36C-FEFE-07AFC9F0993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6DFA65C-99F9-B58B-D9E9-9E68EDCB8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B1E5C69-F9D4-B142-03CE-B1F6C07868F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EC31D8-9B67-6223-4097-AB397B3E9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8853"/>
              </p:ext>
            </p:extLst>
          </p:nvPr>
        </p:nvGraphicFramePr>
        <p:xfrm>
          <a:off x="2660147" y="826302"/>
          <a:ext cx="73576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740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가득 채울 경우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현신을 사용하면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되고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타오르는 불꽃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효과를 획득합니다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464A18-7098-C452-B21F-9D2E42D47754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0E37BA-DC32-9ACF-2119-7BF62C3D091E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5F8055B-0CC6-5514-2A68-AE9E5F6DA03A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786727C-829B-1F7B-DDA6-5C105C8497AB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5A81EEB-6A7C-29F4-3184-F80FEA2B54F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EEFCE65-455C-9B2F-FE11-35C95D510D8A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8C0D081-1BB1-EAC9-3B88-C36060010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4A6C1-3E80-6BDE-4B49-65B2BAD5378E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E61B291-1CE6-12DA-2478-669BB37CD22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3699B50B-E512-A2A0-32A5-67659E5D2E26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00404B30-67C6-E328-1102-CC76FE1D5F0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3BF158C2-E980-5F0E-AE0B-48B4CCB5E588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1BA6F9C-A792-79DC-3DBE-5BCCD844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9EAE543-5C45-ED80-78E3-F5F289A62039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A76928A5-7BFE-72DD-27AB-DBF89A6D6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AA2C477A-AD7C-CB7E-5918-7FC3D2F20D2F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8D748983-5383-C4FD-8A0D-2D867EFDCA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B2348CEE-22C6-46AB-2375-A0D821C4F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7A80956-E082-3867-9BFD-694E3F564F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29A2742-9586-0B96-5A0A-16E834A739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1016062-23DE-CFA7-4419-6C0E127B4B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F1D9BE7-4230-3A8B-E32D-F2E655D436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0CDF0D1-8F92-99C9-B05C-05EF5D3F9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8D60B369-56BD-C532-010A-5747759AEB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F2C4B4-7BA7-2999-DDC7-725C59242A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52B5F08-0FA2-0B9E-6BD8-5D176EDDCB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FAD2938-03B7-A836-4663-F55D9A9BE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FA3534C-DF4E-236D-4008-67B540952F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322F960A-0DAA-83D3-0931-A961880FB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0795BE43-D6B3-4AEB-7C18-289A3BAE2D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86E1FC39-CE62-3BAA-D342-4FFE508A40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35D77E3A-56B0-D82D-DD2B-4CEDA86637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040B258-14EB-35BB-6845-F3F3AE47F5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9EF24305-4E5A-5EF3-5260-96EF14433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59A79E6-7E7A-519B-1E79-6916CCBD3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ED14996C-8065-F51D-A621-FE425B4A53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965FDC4-AE84-978A-9203-A394B88A224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C88596A-9DE6-17EB-313D-0391A6A7E96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C4EA354-21EC-31E5-557C-89A604A3D7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1E2A59-1348-6852-F9AA-8FF4A81484B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40F69945-D68F-51F0-0407-10D293968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19C9D3B-62BE-B85B-2D9C-8B4BA81614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D663B-6486-8459-85AE-B7A4ECD74871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9966FB-ABC7-A118-3CF4-B4470268E727}"/>
              </a:ext>
            </a:extLst>
          </p:cNvPr>
          <p:cNvSpPr txBox="1"/>
          <p:nvPr/>
        </p:nvSpPr>
        <p:spPr>
          <a:xfrm>
            <a:off x="-392934" y="2245971"/>
            <a:ext cx="138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Ⅰ/Ⅱ/Ⅲ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7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98F3-023D-292E-94C1-E0625F1A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62BB63-89FA-7346-E784-44859F1589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14B6E9-C500-5483-A379-384DB0FFA70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1E8004-EA65-8369-7BDA-53DA0B81F82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9C759A-4616-836D-4013-F59C3E750F0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58143E-9FB7-3724-878E-34C3EC171D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B36A03C-A078-6CF6-25D1-3A6D148D9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4878735-7103-1D90-56C3-D7FE868EC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2FBEF-DE00-3190-C80F-E7CE65E3F6EC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8ED675-AE2C-5DC9-4B4A-D9E504B242B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AC01EF-184E-9AEF-33CC-AC0CE4A862A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48BF0C-0C8B-BDB8-1600-E7281B286C4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BB98E-E799-E9F1-4452-86466B337E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0568-9933-D867-B855-F3C2F3958E2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C9BC51-BE0B-77BA-6FFA-9926D7E4D93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913CEEA-EE04-76BF-02A3-D54B43E69FF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020F5FF-06CC-80A1-5676-FFEDEDAF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6545569-F6C3-946E-D4C3-F371F39B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D32230F-B246-2338-C551-30495C54F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C4B660F-37BD-FF89-A519-5327DB97F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E2F9176-F271-A690-53EE-99E51D7A2EA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57AF164-3A1F-0AAE-9EF8-425BB5170D7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2A6589-8B26-3FB3-C369-F9903A46A16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5946CF-433D-FC73-66C3-7EAEC248FA15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EEA91F3-42E6-A48E-56C9-8EFB4783F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E1E065B-2639-746D-A7C0-2963138F1CB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D4DECD3-0E00-F9B5-5AEA-8D6F910DF96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FF4F2F6-80B3-99E7-5ED2-7725B94FA0A1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4EB05C7-2688-A3C0-29F8-4B7FB4005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9FC34E9-75C4-CA8F-75BC-F68439A20AB4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DB4B2E-1B77-AA62-F1B8-78419A0F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436"/>
              </p:ext>
            </p:extLst>
          </p:nvPr>
        </p:nvGraphicFramePr>
        <p:xfrm>
          <a:off x="2389082" y="826302"/>
          <a:ext cx="73830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994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8AE85-8EB1-D6C3-2F50-A55D4D7653AA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CBEE83-79C4-51E5-7A8A-0C61F8BCC41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DFBF436-99DA-08E9-68F1-61561DF70E7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7E7706B-31BE-8F46-409A-BB321C9EE6D9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D4F5E6-1340-8448-E7F9-88702F36DE61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2179CCCB-FB4F-703B-8C69-0D64E67F0664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B96D2DC-345A-30BE-4F8B-739DD58F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7D80D39-7BDC-7386-091D-BA2091F4906F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D93C5EDE-DC28-2ACA-E36B-191DFB6DA8F0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00527423-B15D-3F8B-6554-3816CECCEE44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B19211B-9DB3-D6E7-74B3-C89EEAF97A44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1D311E7-C3DA-AB0F-EB0D-11F1F6A6DA9E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834E0E2-91FC-D71F-4870-966342F3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AF9D49D-533B-CCB6-5E91-E226A995CB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9201346-B5CA-81BF-A7A5-05994F791E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E4C1E213-0438-20A9-4CE5-53445A8DCFC8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7707356F-F30A-E60A-C7F1-5CCE84029D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68380EDD-5B0A-1702-2ED4-D3AA4E50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6A7E22F-5B64-875E-FE51-7D4ED1274F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4EB86064-003D-71EB-9D1E-1731A1B333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C3FC33-C965-DB4E-565B-B456BF519D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66C7F41-7AD1-743A-1927-1D742508DF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C9EC0F7A-304C-F45B-4B6B-FFD7AE80E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BCFB2D7D-F4E2-E8B0-86CF-2A7B8B2BD0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1ACC76CB-27B8-5E0A-7123-66A493A62B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2437A4C-55BC-186D-4870-9AF2EB62D4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4947AC-F30F-0DBF-2CEF-16E934D6FB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66C7D2-2BDC-71FF-4DB2-27030A8A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5B207763-5E1C-C1D7-8AE0-A5A5E57DD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5E7F4944-4556-63A4-9A4C-75715D006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82240AB-775B-0F00-A44A-2BCB50D00F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521CF705-7A2A-E0AF-31E6-9E01696A86F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4335EBA-FA3F-AB71-02D3-2B11B90EB8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FC15065E-CE8E-5A0D-5891-3C4CBC0747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E02AFB0-AFCE-5131-AF37-80A37C3E63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3B57D46B-80E3-5097-657B-61CAEEF551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FBA9B8B0-7FFE-F2CD-E8BC-74A1B081AF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B0ECA346-816F-78FA-210F-46E15F2040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3AFA211-A4D8-19BE-89F2-68FCB0A89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171934-DD5F-2488-F6F5-33A67C50A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9744415A-72AD-FBC8-DAF4-681B20288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36F45E0-8386-320F-1DBD-F955D59CC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6F878-E504-2454-E461-B6F5BB4731A0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5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809F03D-1589-5DC7-BF60-02294566240E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88A231-BF29-FFF3-1116-F2C176829E5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509B20-4A8A-005E-90C8-B813A6E8ACC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698BE835-0F8A-EEC8-F89E-7DC53D40C6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28F461A2-A8F1-CB60-E17E-43766C85F1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2FD38A-A1C0-E813-0260-404327D5B6E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20AE98-BB85-47C5-6F17-2E0E43CBC43F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History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7A7E9F-811E-E6BB-7F13-EB625B5CE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29495"/>
              </p:ext>
            </p:extLst>
          </p:nvPr>
        </p:nvGraphicFramePr>
        <p:xfrm>
          <a:off x="3070860" y="1501986"/>
          <a:ext cx="6050280" cy="248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760">
                  <a:extLst>
                    <a:ext uri="{9D8B030D-6E8A-4147-A177-3AD203B41FA5}">
                      <a16:colId xmlns:a16="http://schemas.microsoft.com/office/drawing/2014/main" val="3677902567"/>
                    </a:ext>
                  </a:extLst>
                </a:gridCol>
                <a:gridCol w="4414520">
                  <a:extLst>
                    <a:ext uri="{9D8B030D-6E8A-4147-A177-3AD203B41FA5}">
                      <a16:colId xmlns:a16="http://schemas.microsoft.com/office/drawing/2014/main" val="1422125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날짜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내용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9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24.12.09 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월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 분석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컨셉 구상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및 아이디어 정리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82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12.11 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캐릭터 초기 컨셉 기획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문서 양식</a:t>
                      </a: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998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12.12 (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화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개요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기획 의도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작성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클래스 소개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소개 및 컨셉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작성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캐릭터 컨셉 수정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ㅇㅇㅇ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801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953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95C55F-DB26-8B26-07DF-63E2EC6A628D}"/>
              </a:ext>
            </a:extLst>
          </p:cNvPr>
          <p:cNvSpPr txBox="1"/>
          <p:nvPr/>
        </p:nvSpPr>
        <p:spPr>
          <a:xfrm>
            <a:off x="4257997" y="5695545"/>
            <a:ext cx="4257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 문서는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스페셜리스트의 세번째 직업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환수사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공개 이전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 기획된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386B04-6425-7F4A-93B5-B8E0E9409CC3}"/>
              </a:ext>
            </a:extLst>
          </p:cNvPr>
          <p:cNvSpPr txBox="1"/>
          <p:nvPr/>
        </p:nvSpPr>
        <p:spPr>
          <a:xfrm>
            <a:off x="4257997" y="5941766"/>
            <a:ext cx="2916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바탕으로 작성된 문서입니다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02B6DD-4DE6-407D-4516-9F7C89A422B5}"/>
              </a:ext>
            </a:extLst>
          </p:cNvPr>
          <p:cNvGrpSpPr/>
          <p:nvPr/>
        </p:nvGrpSpPr>
        <p:grpSpPr>
          <a:xfrm>
            <a:off x="320423" y="864642"/>
            <a:ext cx="5678672" cy="2620449"/>
            <a:chOff x="320302" y="1363491"/>
            <a:chExt cx="5678672" cy="2620449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A3BE623-3C8C-6851-B97E-A7DCCC26BE3C}"/>
                </a:ext>
              </a:extLst>
            </p:cNvPr>
            <p:cNvSpPr/>
            <p:nvPr/>
          </p:nvSpPr>
          <p:spPr>
            <a:xfrm>
              <a:off x="320302" y="1503747"/>
              <a:ext cx="5678672" cy="2480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6F3D4E1-7AB9-1CD3-2F2D-F36E80CE4F95}"/>
                </a:ext>
              </a:extLst>
            </p:cNvPr>
            <p:cNvGrpSpPr/>
            <p:nvPr/>
          </p:nvGrpSpPr>
          <p:grpSpPr>
            <a:xfrm>
              <a:off x="442567" y="1363491"/>
              <a:ext cx="885600" cy="246221"/>
              <a:chOff x="442567" y="1363491"/>
              <a:chExt cx="885600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EF90646-8BFF-7614-2109-972A37855113}"/>
                  </a:ext>
                </a:extLst>
              </p:cNvPr>
              <p:cNvSpPr/>
              <p:nvPr/>
            </p:nvSpPr>
            <p:spPr>
              <a:xfrm>
                <a:off x="442567" y="1364201"/>
                <a:ext cx="8856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A369CF-4159-B559-7B9E-9C17FF5574FB}"/>
                  </a:ext>
                </a:extLst>
              </p:cNvPr>
              <p:cNvSpPr txBox="1"/>
              <p:nvPr/>
            </p:nvSpPr>
            <p:spPr>
              <a:xfrm>
                <a:off x="514112" y="1363491"/>
                <a:ext cx="742511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1A8DA1-63BC-F8BE-8BAC-816D000C52BE}"/>
              </a:ext>
            </a:extLst>
          </p:cNvPr>
          <p:cNvGrpSpPr/>
          <p:nvPr/>
        </p:nvGrpSpPr>
        <p:grpSpPr>
          <a:xfrm>
            <a:off x="365317" y="1229659"/>
            <a:ext cx="5502368" cy="2173827"/>
            <a:chOff x="365196" y="1930535"/>
            <a:chExt cx="5502368" cy="217382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3E48C08-9D41-0F06-AD09-2D3AA055B3DF}"/>
                </a:ext>
              </a:extLst>
            </p:cNvPr>
            <p:cNvSpPr/>
            <p:nvPr/>
          </p:nvSpPr>
          <p:spPr>
            <a:xfrm>
              <a:off x="953197" y="3210660"/>
              <a:ext cx="4914367" cy="881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8C130FE-BFFD-94FF-9617-8E97174AD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739" y="3359810"/>
              <a:ext cx="585217" cy="585217"/>
            </a:xfrm>
            <a:prstGeom prst="rect">
              <a:avLst/>
            </a:prstGeom>
          </p:spPr>
        </p:pic>
        <p:pic>
          <p:nvPicPr>
            <p:cNvPr id="96" name="그림 95" descr="예술이(가) 표시된 사진&#10;&#10;자동 생성된 설명">
              <a:extLst>
                <a:ext uri="{FF2B5EF4-FFF2-40B4-BE49-F238E27FC236}">
                  <a16:creationId xmlns:a16="http://schemas.microsoft.com/office/drawing/2014/main" id="{C7C4A6A2-2583-F988-540D-F67ADEF32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566" y="3359810"/>
              <a:ext cx="585217" cy="585217"/>
            </a:xfrm>
            <a:prstGeom prst="rect">
              <a:avLst/>
            </a:prstGeom>
          </p:spPr>
        </p:pic>
        <p:pic>
          <p:nvPicPr>
            <p:cNvPr id="98" name="그림 97" descr="양초, 예술이(가) 표시된 사진&#10;&#10;자동 생성된 설명">
              <a:extLst>
                <a:ext uri="{FF2B5EF4-FFF2-40B4-BE49-F238E27FC236}">
                  <a16:creationId xmlns:a16="http://schemas.microsoft.com/office/drawing/2014/main" id="{93310A5F-647D-A662-8647-740D537EE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361" y="3358227"/>
              <a:ext cx="586800" cy="586800"/>
            </a:xfrm>
            <a:prstGeom prst="rect">
              <a:avLst/>
            </a:prstGeom>
          </p:spPr>
        </p:pic>
        <p:pic>
          <p:nvPicPr>
            <p:cNvPr id="6" name="그림 5" descr="의류, 만화 영화, 가상의 캐릭터, 코스튬이(가) 표시된 사진&#10;&#10;자동 생성된 설명">
              <a:extLst>
                <a:ext uri="{FF2B5EF4-FFF2-40B4-BE49-F238E27FC236}">
                  <a16:creationId xmlns:a16="http://schemas.microsoft.com/office/drawing/2014/main" id="{CCAF6703-9E3A-44F9-50EF-A6BB76D2B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6" r="6576"/>
            <a:stretch/>
          </p:blipFill>
          <p:spPr>
            <a:xfrm>
              <a:off x="365196" y="1930535"/>
              <a:ext cx="1587591" cy="217382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DCB284-B15E-A3B1-ABF7-BD393A754E1F}"/>
                </a:ext>
              </a:extLst>
            </p:cNvPr>
            <p:cNvSpPr txBox="1"/>
            <p:nvPr/>
          </p:nvSpPr>
          <p:spPr>
            <a:xfrm>
              <a:off x="3006806" y="2228321"/>
              <a:ext cx="1056700" cy="246221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봄의 분위기 형성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40A17D26-0AF6-8213-6855-964BD71575EB}"/>
                </a:ext>
              </a:extLst>
            </p:cNvPr>
            <p:cNvCxnSpPr>
              <a:cxnSpLocks/>
              <a:stCxn id="39" idx="1"/>
              <a:endCxn id="94" idx="0"/>
            </p:cNvCxnSpPr>
            <p:nvPr/>
          </p:nvCxnSpPr>
          <p:spPr>
            <a:xfrm rot="10800000" flipV="1">
              <a:off x="2604348" y="2351432"/>
              <a:ext cx="402458" cy="1008378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FD669195-88DB-DED5-24BB-3711AC303EA7}"/>
                </a:ext>
              </a:extLst>
            </p:cNvPr>
            <p:cNvCxnSpPr>
              <a:cxnSpLocks/>
              <a:stCxn id="98" idx="0"/>
              <a:endCxn id="96" idx="0"/>
            </p:cNvCxnSpPr>
            <p:nvPr/>
          </p:nvCxnSpPr>
          <p:spPr>
            <a:xfrm rot="16200000" flipH="1">
              <a:off x="4440176" y="2746811"/>
              <a:ext cx="1583" cy="1224414"/>
            </a:xfrm>
            <a:prstGeom prst="bentConnector3">
              <a:avLst>
                <a:gd name="adj1" fmla="val -14440935"/>
              </a:avLst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9789ACB5-B7A7-FE4F-F534-78E2CA348920}"/>
                </a:ext>
              </a:extLst>
            </p:cNvPr>
            <p:cNvCxnSpPr>
              <a:cxnSpLocks/>
              <a:stCxn id="39" idx="3"/>
              <a:endCxn id="64" idx="0"/>
            </p:cNvCxnSpPr>
            <p:nvPr/>
          </p:nvCxnSpPr>
          <p:spPr>
            <a:xfrm>
              <a:off x="4063506" y="2351432"/>
              <a:ext cx="377462" cy="777887"/>
            </a:xfrm>
            <a:prstGeom prst="bentConnector2">
              <a:avLst/>
            </a:prstGeom>
            <a:ln w="6350">
              <a:solidFill>
                <a:srgbClr val="F2D57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AECC34D-190A-8157-FBFC-3D62DDA669A5}"/>
                </a:ext>
              </a:extLst>
            </p:cNvPr>
            <p:cNvSpPr/>
            <p:nvPr/>
          </p:nvSpPr>
          <p:spPr>
            <a:xfrm>
              <a:off x="4392646" y="3129319"/>
              <a:ext cx="96644" cy="96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C79EA2-B5B1-A8B1-C4EF-962929E363D6}"/>
                </a:ext>
              </a:extLst>
            </p:cNvPr>
            <p:cNvSpPr txBox="1"/>
            <p:nvPr/>
          </p:nvSpPr>
          <p:spPr>
            <a:xfrm>
              <a:off x="3847466" y="2697976"/>
              <a:ext cx="12522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꽃이 피어나는 이펙트</a:t>
              </a:r>
              <a:endParaRPr lang="en-US" altLang="ko-KR" sz="1000" dirty="0">
                <a:solidFill>
                  <a:sysClr val="windowText" lastClr="000000"/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DF1BE4-14C3-0103-F1FC-407D774FF835}"/>
                </a:ext>
              </a:extLst>
            </p:cNvPr>
            <p:cNvSpPr/>
            <p:nvPr/>
          </p:nvSpPr>
          <p:spPr>
            <a:xfrm>
              <a:off x="2063191" y="2697976"/>
              <a:ext cx="1087377" cy="369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3CE18D3-DC32-7E14-B747-C030E77A2747}"/>
                </a:ext>
              </a:extLst>
            </p:cNvPr>
            <p:cNvSpPr txBox="1"/>
            <p:nvPr/>
          </p:nvSpPr>
          <p:spPr>
            <a:xfrm>
              <a:off x="1914913" y="2697976"/>
              <a:ext cx="138531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직업각인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)]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만개</a:t>
              </a:r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F6BB620-DCC2-A18B-5CEE-2DD0C8DCAFE8}"/>
              </a:ext>
            </a:extLst>
          </p:cNvPr>
          <p:cNvGrpSpPr/>
          <p:nvPr/>
        </p:nvGrpSpPr>
        <p:grpSpPr>
          <a:xfrm>
            <a:off x="6192905" y="864642"/>
            <a:ext cx="5678672" cy="2620449"/>
            <a:chOff x="6192784" y="1363491"/>
            <a:chExt cx="5678672" cy="262044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ABF8758-1EC7-9551-9ACF-5FB34A2BB598}"/>
                </a:ext>
              </a:extLst>
            </p:cNvPr>
            <p:cNvGrpSpPr/>
            <p:nvPr/>
          </p:nvGrpSpPr>
          <p:grpSpPr>
            <a:xfrm>
              <a:off x="6192784" y="1363491"/>
              <a:ext cx="5678672" cy="2620449"/>
              <a:chOff x="6192784" y="1363491"/>
              <a:chExt cx="5678672" cy="262044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2739622-3782-7E35-1FA0-C6D6D559FE61}"/>
                  </a:ext>
                </a:extLst>
              </p:cNvPr>
              <p:cNvSpPr/>
              <p:nvPr/>
            </p:nvSpPr>
            <p:spPr>
              <a:xfrm>
                <a:off x="6192784" y="1503747"/>
                <a:ext cx="5678672" cy="24801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383DC864-32B0-D19B-B61B-EA433D53D735}"/>
                  </a:ext>
                </a:extLst>
              </p:cNvPr>
              <p:cNvGrpSpPr/>
              <p:nvPr/>
            </p:nvGrpSpPr>
            <p:grpSpPr>
              <a:xfrm>
                <a:off x="6315049" y="1363491"/>
                <a:ext cx="1112400" cy="246221"/>
                <a:chOff x="442567" y="1363491"/>
                <a:chExt cx="1112400" cy="246221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E1BFDA55-5BCE-8D07-E385-885C0C37D902}"/>
                    </a:ext>
                  </a:extLst>
                </p:cNvPr>
                <p:cNvSpPr/>
                <p:nvPr/>
              </p:nvSpPr>
              <p:spPr>
                <a:xfrm>
                  <a:off x="442567" y="1364201"/>
                  <a:ext cx="1112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E55372D-EA76-063D-7D8B-B40C67025721}"/>
                    </a:ext>
                  </a:extLst>
                </p:cNvPr>
                <p:cNvSpPr txBox="1"/>
                <p:nvPr/>
              </p:nvSpPr>
              <p:spPr>
                <a:xfrm>
                  <a:off x="515302" y="1363491"/>
                  <a:ext cx="966931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기상술사 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[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여름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]</a:t>
                  </a:r>
                </a:p>
              </p:txBody>
            </p:sp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3E2EF54-0F9E-7490-7F3B-CB29B8F47F51}"/>
                </a:ext>
              </a:extLst>
            </p:cNvPr>
            <p:cNvGrpSpPr/>
            <p:nvPr/>
          </p:nvGrpSpPr>
          <p:grpSpPr>
            <a:xfrm>
              <a:off x="6911912" y="2008012"/>
              <a:ext cx="4839373" cy="1881082"/>
              <a:chOff x="6993358" y="2214683"/>
              <a:chExt cx="4839373" cy="1881082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C144F2F-1F73-117F-01CB-96E7CC45A291}"/>
                  </a:ext>
                </a:extLst>
              </p:cNvPr>
              <p:cNvSpPr/>
              <p:nvPr/>
            </p:nvSpPr>
            <p:spPr>
              <a:xfrm>
                <a:off x="6993358" y="3213830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2EE5001-1E08-8784-672B-439A404A9054}"/>
                  </a:ext>
                </a:extLst>
              </p:cNvPr>
              <p:cNvSpPr txBox="1"/>
              <p:nvPr/>
            </p:nvSpPr>
            <p:spPr>
              <a:xfrm>
                <a:off x="9232244" y="2214683"/>
                <a:ext cx="1140056" cy="246221"/>
              </a:xfrm>
              <a:prstGeom prst="rect">
                <a:avLst/>
              </a:prstGeom>
              <a:solidFill>
                <a:srgbClr val="FCF5E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 형성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81F107DF-B8D0-86B9-7B81-FBD946491F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7756" y="3361397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D711DF5B-603D-3390-2461-644315FD0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2204" y="3361397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3336937C-B647-61BE-CDD5-A08588C28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0532" y="3361397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A2025EE7-E45B-CF85-559C-5F0339389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3308" y="3361397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6CD33CF-53D6-0F4D-9ED3-788B11CAF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4980" y="3361397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6C6781A7-8CD8-AF7B-BF68-D9FD333CB48E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648380" y="2468621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3F566B22-C273-758F-0D28-045F6823CBC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80320" y="2915009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A2F7B87E-CA29-929E-D3F4-2818DF662444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28511" y="2557664"/>
                <a:ext cx="1023603" cy="583864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72648370-4F55-5EE0-5ACE-CBE57F290A38}"/>
                  </a:ext>
                </a:extLst>
              </p:cNvPr>
              <p:cNvSpPr/>
              <p:nvPr/>
            </p:nvSpPr>
            <p:spPr>
              <a:xfrm>
                <a:off x="8713562" y="3082900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CCA3B6C-A101-8B50-6B74-A4B9B3D0A95F}"/>
                  </a:ext>
                </a:extLst>
              </p:cNvPr>
              <p:cNvSpPr/>
              <p:nvPr/>
            </p:nvSpPr>
            <p:spPr>
              <a:xfrm>
                <a:off x="10826885" y="3122269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E2BC45BB-120F-A442-029A-8217292BEFEB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231517" y="2478578"/>
                <a:ext cx="784475" cy="50290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7318721-2E93-80D2-FAD4-D4B6A62F182A}"/>
                  </a:ext>
                </a:extLst>
              </p:cNvPr>
              <p:cNvSpPr txBox="1"/>
              <p:nvPr/>
            </p:nvSpPr>
            <p:spPr>
              <a:xfrm>
                <a:off x="7768971" y="2684338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93BBE8A-9A49-1B13-C885-DEC3B499D840}"/>
                  </a:ext>
                </a:extLst>
              </p:cNvPr>
              <p:cNvSpPr txBox="1"/>
              <p:nvPr/>
            </p:nvSpPr>
            <p:spPr>
              <a:xfrm>
                <a:off x="10443279" y="2684338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pic>
          <p:nvPicPr>
            <p:cNvPr id="20" name="그림 19" descr="만화 영화, 댄스이(가) 표시된 사진&#10;&#10;자동 생성된 설명">
              <a:extLst>
                <a:ext uri="{FF2B5EF4-FFF2-40B4-BE49-F238E27FC236}">
                  <a16:creationId xmlns:a16="http://schemas.microsoft.com/office/drawing/2014/main" id="{70098F96-F8F7-9E11-60F9-2A2C48112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2" t="2273" r="39226" b="5838"/>
            <a:stretch/>
          </p:blipFill>
          <p:spPr>
            <a:xfrm>
              <a:off x="6252846" y="1654989"/>
              <a:ext cx="1355187" cy="2234106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5122F46-E724-0DE8-6D96-B257D11C876E}"/>
              </a:ext>
            </a:extLst>
          </p:cNvPr>
          <p:cNvGrpSpPr/>
          <p:nvPr/>
        </p:nvGrpSpPr>
        <p:grpSpPr>
          <a:xfrm>
            <a:off x="2199419" y="4617589"/>
            <a:ext cx="7793162" cy="1069035"/>
            <a:chOff x="2575721" y="4551200"/>
            <a:chExt cx="7793162" cy="10690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1674A7-9590-73DE-A587-4885700CBA6C}"/>
                </a:ext>
              </a:extLst>
            </p:cNvPr>
            <p:cNvSpPr/>
            <p:nvPr/>
          </p:nvSpPr>
          <p:spPr>
            <a:xfrm>
              <a:off x="2575721" y="4551200"/>
              <a:ext cx="7793162" cy="1069035"/>
            </a:xfrm>
            <a:prstGeom prst="rect">
              <a:avLst/>
            </a:prstGeom>
            <a:solidFill>
              <a:srgbClr val="FCF5E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4CB8AA-4C6F-A92B-826A-448A9CF5025C}"/>
                </a:ext>
              </a:extLst>
            </p:cNvPr>
            <p:cNvSpPr txBox="1"/>
            <p:nvPr/>
          </p:nvSpPr>
          <p:spPr>
            <a:xfrm>
              <a:off x="3036105" y="4777941"/>
              <a:ext cx="687239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8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클래스로 기획했습니다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5E273535-70FF-0051-8E5C-9ECB59D54CC1}"/>
              </a:ext>
            </a:extLst>
          </p:cNvPr>
          <p:cNvGrpSpPr/>
          <p:nvPr/>
        </p:nvGrpSpPr>
        <p:grpSpPr>
          <a:xfrm>
            <a:off x="320301" y="1576764"/>
            <a:ext cx="3672000" cy="3704472"/>
            <a:chOff x="320301" y="939804"/>
            <a:chExt cx="3672000" cy="370447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697FCB8-0004-E0AA-5AD4-F1801D7EF966}"/>
                </a:ext>
              </a:extLst>
            </p:cNvPr>
            <p:cNvSpPr/>
            <p:nvPr/>
          </p:nvSpPr>
          <p:spPr>
            <a:xfrm>
              <a:off x="320301" y="1083916"/>
              <a:ext cx="3672000" cy="356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B2EEC0B-D293-AD31-4041-6A4157C4D182}"/>
                </a:ext>
              </a:extLst>
            </p:cNvPr>
            <p:cNvGrpSpPr/>
            <p:nvPr/>
          </p:nvGrpSpPr>
          <p:grpSpPr>
            <a:xfrm>
              <a:off x="442566" y="939804"/>
              <a:ext cx="1029600" cy="249730"/>
              <a:chOff x="728379" y="1010408"/>
              <a:chExt cx="1029600" cy="24551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4BC0949-288D-A716-A6E6-7E423960AFB1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0296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7A6710-ACF9-6EDE-EFF2-66A92D9D8237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886781" cy="242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이펙트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3D05BF-13A7-93A1-F14E-C1869D3D770C}"/>
              </a:ext>
            </a:extLst>
          </p:cNvPr>
          <p:cNvSpPr txBox="1"/>
          <p:nvPr/>
        </p:nvSpPr>
        <p:spPr>
          <a:xfrm>
            <a:off x="654929" y="4693861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단풍잎의 모양으로 일부 스킬의 이펙트를 구성합니다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b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단풍잎 모양으로 형성된 바닥의 잔여 이펙트 등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FF14FB9-1DEF-2B67-1FA2-7146C649A999}"/>
              </a:ext>
            </a:extLst>
          </p:cNvPr>
          <p:cNvCxnSpPr>
            <a:cxnSpLocks/>
          </p:cNvCxnSpPr>
          <p:nvPr/>
        </p:nvCxnSpPr>
        <p:spPr>
          <a:xfrm>
            <a:off x="320302" y="4358790"/>
            <a:ext cx="3671999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5A055F2-E390-36AF-9BA3-CFC31A669AF4}"/>
              </a:ext>
            </a:extLst>
          </p:cNvPr>
          <p:cNvGrpSpPr/>
          <p:nvPr/>
        </p:nvGrpSpPr>
        <p:grpSpPr>
          <a:xfrm>
            <a:off x="482412" y="2087368"/>
            <a:ext cx="3347779" cy="1775122"/>
            <a:chOff x="457766" y="1346867"/>
            <a:chExt cx="3347779" cy="1775122"/>
          </a:xfrm>
        </p:grpSpPr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64C2D2EA-D90E-4C03-5F7B-DBD079B9E780}"/>
                </a:ext>
              </a:extLst>
            </p:cNvPr>
            <p:cNvSpPr/>
            <p:nvPr/>
          </p:nvSpPr>
          <p:spPr>
            <a:xfrm>
              <a:off x="2024272" y="2156174"/>
              <a:ext cx="214767" cy="156508"/>
            </a:xfrm>
            <a:prstGeom prst="rightArrow">
              <a:avLst/>
            </a:prstGeom>
            <a:solidFill>
              <a:srgbClr val="F2D57E"/>
            </a:solidFill>
            <a:ln w="9525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08B0EBC-5A77-D7B9-32C2-34D8F011E71D}"/>
                </a:ext>
              </a:extLst>
            </p:cNvPr>
            <p:cNvGrpSpPr/>
            <p:nvPr/>
          </p:nvGrpSpPr>
          <p:grpSpPr>
            <a:xfrm>
              <a:off x="457766" y="1346867"/>
              <a:ext cx="1482628" cy="1775122"/>
              <a:chOff x="6351875" y="3862644"/>
              <a:chExt cx="1257718" cy="1505842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5511B51-1145-2ECC-6655-8738D7695BEC}"/>
                  </a:ext>
                </a:extLst>
              </p:cNvPr>
              <p:cNvSpPr/>
              <p:nvPr/>
            </p:nvSpPr>
            <p:spPr>
              <a:xfrm>
                <a:off x="6351875" y="3862644"/>
                <a:ext cx="1257718" cy="15058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5" name="그림 74" descr="호박, 빛, 불, 불꽃이(가) 표시된 사진&#10;&#10;자동 생성된 설명">
                <a:extLst>
                  <a:ext uri="{FF2B5EF4-FFF2-40B4-BE49-F238E27FC236}">
                    <a16:creationId xmlns:a16="http://schemas.microsoft.com/office/drawing/2014/main" id="{ED803A99-49DB-3259-5CFE-14AED9787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3" t="4417" r="11380" b="10156"/>
              <a:stretch/>
            </p:blipFill>
            <p:spPr>
              <a:xfrm>
                <a:off x="6351875" y="3917439"/>
                <a:ext cx="1257718" cy="1396252"/>
              </a:xfrm>
              <a:prstGeom prst="rect">
                <a:avLst/>
              </a:prstGeom>
            </p:spPr>
          </p:pic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954C4E5-887D-72BF-709D-725C6A2CCA1D}"/>
                </a:ext>
              </a:extLst>
            </p:cNvPr>
            <p:cNvGrpSpPr/>
            <p:nvPr/>
          </p:nvGrpSpPr>
          <p:grpSpPr>
            <a:xfrm>
              <a:off x="2322917" y="1346867"/>
              <a:ext cx="1482628" cy="1775122"/>
              <a:chOff x="8103118" y="3862644"/>
              <a:chExt cx="1257718" cy="1505842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D92FDAE-146E-4DE7-CA57-322B282E7062}"/>
                  </a:ext>
                </a:extLst>
              </p:cNvPr>
              <p:cNvSpPr/>
              <p:nvPr/>
            </p:nvSpPr>
            <p:spPr>
              <a:xfrm>
                <a:off x="8103118" y="3862644"/>
                <a:ext cx="1257718" cy="15058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FCF5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1" name="그림 70" descr="예술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4A8404C8-7658-C61B-7000-C42ABDEAB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74" t="60882" r="21444" b="12484"/>
              <a:stretch/>
            </p:blipFill>
            <p:spPr>
              <a:xfrm>
                <a:off x="8398870" y="4945031"/>
                <a:ext cx="666215" cy="36866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02B1F82-82BA-3B26-AB33-0D081A752CB4}"/>
              </a:ext>
            </a:extLst>
          </p:cNvPr>
          <p:cNvGrpSpPr/>
          <p:nvPr/>
        </p:nvGrpSpPr>
        <p:grpSpPr>
          <a:xfrm>
            <a:off x="1752910" y="3902830"/>
            <a:ext cx="806782" cy="230832"/>
            <a:chOff x="9965180" y="5554371"/>
            <a:chExt cx="806782" cy="2308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147B043-175D-DF3B-A34A-8982F8555BF4}"/>
                </a:ext>
              </a:extLst>
            </p:cNvPr>
            <p:cNvSpPr txBox="1"/>
            <p:nvPr/>
          </p:nvSpPr>
          <p:spPr>
            <a:xfrm>
              <a:off x="10056702" y="5554371"/>
              <a:ext cx="7152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예시</a:t>
              </a:r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1115B9EB-820D-22F7-7156-3F708A4DCA3A}"/>
                </a:ext>
              </a:extLst>
            </p:cNvPr>
            <p:cNvSpPr/>
            <p:nvPr/>
          </p:nvSpPr>
          <p:spPr>
            <a:xfrm>
              <a:off x="9965180" y="5630338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4F9548D-8DE3-A313-BC64-A5F4B0A0459C}"/>
              </a:ext>
            </a:extLst>
          </p:cNvPr>
          <p:cNvGrpSpPr/>
          <p:nvPr/>
        </p:nvGrpSpPr>
        <p:grpSpPr>
          <a:xfrm>
            <a:off x="4259002" y="1576764"/>
            <a:ext cx="3672000" cy="3704472"/>
            <a:chOff x="4260000" y="939804"/>
            <a:chExt cx="3672000" cy="370447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42B5051-B5D9-E783-8C98-7C31FF48CDAF}"/>
                </a:ext>
              </a:extLst>
            </p:cNvPr>
            <p:cNvSpPr/>
            <p:nvPr/>
          </p:nvSpPr>
          <p:spPr>
            <a:xfrm>
              <a:off x="4260000" y="1083916"/>
              <a:ext cx="3672000" cy="356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E269971-5FA6-2D28-8044-FC5C1E158008}"/>
                </a:ext>
              </a:extLst>
            </p:cNvPr>
            <p:cNvGrpSpPr/>
            <p:nvPr/>
          </p:nvGrpSpPr>
          <p:grpSpPr>
            <a:xfrm>
              <a:off x="4382264" y="939804"/>
              <a:ext cx="918000" cy="249730"/>
              <a:chOff x="728379" y="1010408"/>
              <a:chExt cx="918000" cy="2455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08B0113-3824-C87B-98DF-AD598C3C7D0D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07780B-2598-F1DD-D71B-CD74B57E6D16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774571" cy="242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가을의 색감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1F39637-1AD3-00C3-DC84-CFD907740195}"/>
              </a:ext>
            </a:extLst>
          </p:cNvPr>
          <p:cNvGrpSpPr/>
          <p:nvPr/>
        </p:nvGrpSpPr>
        <p:grpSpPr>
          <a:xfrm>
            <a:off x="5262006" y="3902830"/>
            <a:ext cx="1665992" cy="230832"/>
            <a:chOff x="9965180" y="5554371"/>
            <a:chExt cx="1665992" cy="230832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C32DA57-5A6F-4A6F-FC67-2862C028CC00}"/>
                </a:ext>
              </a:extLst>
            </p:cNvPr>
            <p:cNvSpPr txBox="1"/>
            <p:nvPr/>
          </p:nvSpPr>
          <p:spPr>
            <a:xfrm>
              <a:off x="10056702" y="5554371"/>
              <a:ext cx="15744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가을의 분위기가 느껴지는 색상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2" name="이등변 삼각형 121">
              <a:extLst>
                <a:ext uri="{FF2B5EF4-FFF2-40B4-BE49-F238E27FC236}">
                  <a16:creationId xmlns:a16="http://schemas.microsoft.com/office/drawing/2014/main" id="{AA6224B1-E9B6-EAD6-6674-5C795404FA9E}"/>
                </a:ext>
              </a:extLst>
            </p:cNvPr>
            <p:cNvSpPr/>
            <p:nvPr/>
          </p:nvSpPr>
          <p:spPr>
            <a:xfrm>
              <a:off x="9965180" y="5630338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BE28C19B-FB67-360B-0AEE-60A775146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 b="10600"/>
          <a:stretch/>
        </p:blipFill>
        <p:spPr bwMode="auto">
          <a:xfrm>
            <a:off x="4443923" y="2069916"/>
            <a:ext cx="3302158" cy="1829403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63C2B2F-DE3C-AC2B-94C1-C2BB981C31A6}"/>
              </a:ext>
            </a:extLst>
          </p:cNvPr>
          <p:cNvSpPr txBox="1"/>
          <p:nvPr/>
        </p:nvSpPr>
        <p:spPr>
          <a:xfrm>
            <a:off x="4649735" y="463230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일부 스킬의 이펙트를 가을의 색감으로 구성합니다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b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노랑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주황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빨강의 조합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CF5E0"/>
              </a:highligh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B8874737-5557-6E2B-366C-9A7166DCE73A}"/>
              </a:ext>
            </a:extLst>
          </p:cNvPr>
          <p:cNvCxnSpPr>
            <a:cxnSpLocks/>
          </p:cNvCxnSpPr>
          <p:nvPr/>
        </p:nvCxnSpPr>
        <p:spPr>
          <a:xfrm>
            <a:off x="4259003" y="4358790"/>
            <a:ext cx="3671999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4F39590-9B71-002E-E8F8-325D51EF4D44}"/>
              </a:ext>
            </a:extLst>
          </p:cNvPr>
          <p:cNvGrpSpPr/>
          <p:nvPr/>
        </p:nvGrpSpPr>
        <p:grpSpPr>
          <a:xfrm>
            <a:off x="8197704" y="1576764"/>
            <a:ext cx="3672000" cy="3704472"/>
            <a:chOff x="8188942" y="939804"/>
            <a:chExt cx="3672000" cy="370447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93F0562-2531-2EF7-C959-B63378206605}"/>
                </a:ext>
              </a:extLst>
            </p:cNvPr>
            <p:cNvSpPr/>
            <p:nvPr/>
          </p:nvSpPr>
          <p:spPr>
            <a:xfrm>
              <a:off x="8188942" y="1083916"/>
              <a:ext cx="3672000" cy="356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84DEBA0-C71F-F7A8-DA64-450707758175}"/>
                </a:ext>
              </a:extLst>
            </p:cNvPr>
            <p:cNvGrpSpPr/>
            <p:nvPr/>
          </p:nvGrpSpPr>
          <p:grpSpPr>
            <a:xfrm>
              <a:off x="8311206" y="939804"/>
              <a:ext cx="1508400" cy="249730"/>
              <a:chOff x="728379" y="1010408"/>
              <a:chExt cx="1508400" cy="24551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C5DDF52-6D61-087F-07FA-4DF3CD2603BB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508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6EE204-1ADB-8F97-09FB-8686DF0762A1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364476" cy="242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 컨셉의 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BA608C79-8597-5C95-0AC4-4288C51D7DBE}"/>
              </a:ext>
            </a:extLst>
          </p:cNvPr>
          <p:cNvSpPr txBox="1"/>
          <p:nvPr/>
        </p:nvSpPr>
        <p:spPr>
          <a:xfrm>
            <a:off x="8846520" y="4632305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가을과 관련이 있는 사슴을 활용합니다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b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번식 계절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–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가을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  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화투패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–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단풍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(10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월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에 등장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6B33A3-82E3-F809-7EB6-E5542599ABD2}"/>
              </a:ext>
            </a:extLst>
          </p:cNvPr>
          <p:cNvGrpSpPr/>
          <p:nvPr/>
        </p:nvGrpSpPr>
        <p:grpSpPr>
          <a:xfrm>
            <a:off x="9630313" y="3902830"/>
            <a:ext cx="806782" cy="230832"/>
            <a:chOff x="2780662" y="4880402"/>
            <a:chExt cx="806782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BFBA8-F325-55E8-6E73-DBCA58251CDE}"/>
                </a:ext>
              </a:extLst>
            </p:cNvPr>
            <p:cNvSpPr txBox="1"/>
            <p:nvPr/>
          </p:nvSpPr>
          <p:spPr>
            <a:xfrm>
              <a:off x="2872184" y="4880402"/>
              <a:ext cx="7152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가을과 사슴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0567BC1C-B8B9-F4EE-8023-27984A33101F}"/>
                </a:ext>
              </a:extLst>
            </p:cNvPr>
            <p:cNvSpPr/>
            <p:nvPr/>
          </p:nvSpPr>
          <p:spPr>
            <a:xfrm>
              <a:off x="2780662" y="4956369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15DFF06-0BEA-6DFE-3E4A-D5EA10D78FF2}"/>
              </a:ext>
            </a:extLst>
          </p:cNvPr>
          <p:cNvGrpSpPr/>
          <p:nvPr/>
        </p:nvGrpSpPr>
        <p:grpSpPr>
          <a:xfrm>
            <a:off x="8481278" y="2069917"/>
            <a:ext cx="3104852" cy="1829401"/>
            <a:chOff x="2731246" y="3382652"/>
            <a:chExt cx="2425632" cy="1429200"/>
          </a:xfrm>
        </p:grpSpPr>
        <p:pic>
          <p:nvPicPr>
            <p:cNvPr id="37" name="그림 36" descr="만화 영화, 가상의 캐릭터, 예술, 창작 예술이(가) 표시된 사진&#10;&#10;자동 생성된 설명">
              <a:extLst>
                <a:ext uri="{FF2B5EF4-FFF2-40B4-BE49-F238E27FC236}">
                  <a16:creationId xmlns:a16="http://schemas.microsoft.com/office/drawing/2014/main" id="{B46CBA35-CF5D-4DD7-B374-CBF8F49D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" t="1763" r="76000" b="1842"/>
            <a:stretch/>
          </p:blipFill>
          <p:spPr>
            <a:xfrm>
              <a:off x="4224699" y="3382652"/>
              <a:ext cx="932179" cy="1429200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3703E4F3-AFFB-6030-088A-5B53B51299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73" b="8836"/>
            <a:stretch/>
          </p:blipFill>
          <p:spPr bwMode="auto">
            <a:xfrm>
              <a:off x="2731246" y="3382652"/>
              <a:ext cx="1257370" cy="1429200"/>
            </a:xfrm>
            <a:prstGeom prst="rect">
              <a:avLst/>
            </a:prstGeom>
            <a:noFill/>
            <a:effectLst>
              <a:softEdge rad="38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4976FB3-BEA6-08B7-9A8D-5C92A5149819}"/>
              </a:ext>
            </a:extLst>
          </p:cNvPr>
          <p:cNvCxnSpPr>
            <a:cxnSpLocks/>
          </p:cNvCxnSpPr>
          <p:nvPr/>
        </p:nvCxnSpPr>
        <p:spPr>
          <a:xfrm>
            <a:off x="8197705" y="4358790"/>
            <a:ext cx="3671999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29541CA-2A80-E9EC-D918-C7D7EFD49C4B}"/>
              </a:ext>
            </a:extLst>
          </p:cNvPr>
          <p:cNvGrpSpPr/>
          <p:nvPr/>
        </p:nvGrpSpPr>
        <p:grpSpPr>
          <a:xfrm>
            <a:off x="6193026" y="1291424"/>
            <a:ext cx="5698937" cy="4374082"/>
            <a:chOff x="6193026" y="1291424"/>
            <a:chExt cx="5698937" cy="4374082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3033E29-B3A6-5FD4-0E78-E59CC2BD975E}"/>
                </a:ext>
              </a:extLst>
            </p:cNvPr>
            <p:cNvGrpSpPr/>
            <p:nvPr/>
          </p:nvGrpSpPr>
          <p:grpSpPr>
            <a:xfrm>
              <a:off x="6213291" y="1291424"/>
              <a:ext cx="5678672" cy="4374082"/>
              <a:chOff x="6213291" y="1058393"/>
              <a:chExt cx="5678672" cy="4374082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3FD66942-C7ED-E6FF-43C8-E1979CCD9ECD}"/>
                  </a:ext>
                </a:extLst>
              </p:cNvPr>
              <p:cNvSpPr/>
              <p:nvPr/>
            </p:nvSpPr>
            <p:spPr>
              <a:xfrm>
                <a:off x="6213291" y="1200070"/>
                <a:ext cx="5678672" cy="4232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93E9D828-63AE-2EBC-281B-B080B1EA8B0D}"/>
                  </a:ext>
                </a:extLst>
              </p:cNvPr>
              <p:cNvGrpSpPr/>
              <p:nvPr/>
            </p:nvGrpSpPr>
            <p:grpSpPr>
              <a:xfrm>
                <a:off x="6335556" y="1058393"/>
                <a:ext cx="1285200" cy="246221"/>
                <a:chOff x="728379" y="1010408"/>
                <a:chExt cx="1285200" cy="246221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260F0B2A-32FA-59F8-D663-877EDFCCB853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0F7C104-5982-68AA-B5FA-96E8BBB7F9B8}"/>
                    </a:ext>
                  </a:extLst>
                </p:cNvPr>
                <p:cNvSpPr txBox="1"/>
                <p:nvPr/>
              </p:nvSpPr>
              <p:spPr>
                <a:xfrm>
                  <a:off x="800951" y="1010408"/>
                  <a:ext cx="1140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자연을 떠도는 영혼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C5C20A-4801-F45F-2D5D-1006327327D5}"/>
                </a:ext>
              </a:extLst>
            </p:cNvPr>
            <p:cNvSpPr txBox="1"/>
            <p:nvPr/>
          </p:nvSpPr>
          <p:spPr>
            <a:xfrm>
              <a:off x="7171343" y="4469193"/>
              <a:ext cx="37625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푸른 불꽃의 힘으로 자연을 떠도는 영혼의 외형이 형상화됩니다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불을 다룬다는 컨셉을 유지하면서도 더 강력한 불꽃의 느낌을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b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</a:b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푸른 불꽃의 온도가 더 높다는 점을 활용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endParaRPr lang="en-US" altLang="ko-KR" sz="800" dirty="0"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영혼의 모습이 형상화되어 공격하는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강림 스킬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사용합니다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5E1BF21-F778-5EA4-5FEA-32E9976C5B20}"/>
                </a:ext>
              </a:extLst>
            </p:cNvPr>
            <p:cNvCxnSpPr>
              <a:cxnSpLocks/>
            </p:cNvCxnSpPr>
            <p:nvPr/>
          </p:nvCxnSpPr>
          <p:spPr>
            <a:xfrm>
              <a:off x="6193026" y="4244256"/>
              <a:ext cx="567867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10A5678-C6CC-53D2-421B-CA643D49A5C2}"/>
                </a:ext>
              </a:extLst>
            </p:cNvPr>
            <p:cNvGrpSpPr/>
            <p:nvPr/>
          </p:nvGrpSpPr>
          <p:grpSpPr>
            <a:xfrm>
              <a:off x="6526892" y="2009197"/>
              <a:ext cx="5051470" cy="1995235"/>
              <a:chOff x="6468102" y="2009197"/>
              <a:chExt cx="5051470" cy="1995235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88CF44D-A020-63C6-52E9-DF6AE6BA6993}"/>
                  </a:ext>
                </a:extLst>
              </p:cNvPr>
              <p:cNvGrpSpPr/>
              <p:nvPr/>
            </p:nvGrpSpPr>
            <p:grpSpPr>
              <a:xfrm>
                <a:off x="9772095" y="2009197"/>
                <a:ext cx="1747477" cy="1995235"/>
                <a:chOff x="9772095" y="2009197"/>
                <a:chExt cx="1747477" cy="1995235"/>
              </a:xfrm>
            </p:grpSpPr>
            <p:pic>
              <p:nvPicPr>
                <p:cNvPr id="24" name="그림 23" descr="페인팅, 예술, 그림, 일러스트레이션이(가) 표시된 사진&#10;&#10;자동 생성된 설명">
                  <a:extLst>
                    <a:ext uri="{FF2B5EF4-FFF2-40B4-BE49-F238E27FC236}">
                      <a16:creationId xmlns:a16="http://schemas.microsoft.com/office/drawing/2014/main" id="{1103AE5A-D0DB-4230-5709-F23174966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72095" y="2009197"/>
                  <a:ext cx="1747477" cy="1747477"/>
                </a:xfrm>
                <a:prstGeom prst="rect">
                  <a:avLst/>
                </a:prstGeom>
                <a:effectLst>
                  <a:softEdge rad="38100"/>
                </a:effectLst>
              </p:spPr>
            </p:pic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F7CA74E-D713-059A-D487-926A757488EE}"/>
                    </a:ext>
                  </a:extLst>
                </p:cNvPr>
                <p:cNvGrpSpPr/>
                <p:nvPr/>
              </p:nvGrpSpPr>
              <p:grpSpPr>
                <a:xfrm>
                  <a:off x="10151698" y="3773600"/>
                  <a:ext cx="988271" cy="230832"/>
                  <a:chOff x="7905312" y="4119725"/>
                  <a:chExt cx="988271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727FDCA-C0FD-DBEC-45DD-2D6D04630A28}"/>
                      </a:ext>
                    </a:extLst>
                  </p:cNvPr>
                  <p:cNvSpPr txBox="1"/>
                  <p:nvPr/>
                </p:nvSpPr>
                <p:spPr>
                  <a:xfrm>
                    <a:off x="7977948" y="4119725"/>
                    <a:ext cx="91563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2" name="이등변 삼각형 31">
                    <a:extLst>
                      <a:ext uri="{FF2B5EF4-FFF2-40B4-BE49-F238E27FC236}">
                        <a16:creationId xmlns:a16="http://schemas.microsoft.com/office/drawing/2014/main" id="{EA7B0A02-0945-1D9F-5CEC-619D5BE77DF5}"/>
                      </a:ext>
                    </a:extLst>
                  </p:cNvPr>
                  <p:cNvSpPr/>
                  <p:nvPr/>
                </p:nvSpPr>
                <p:spPr>
                  <a:xfrm>
                    <a:off x="7905312" y="4192430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64BC72CC-8441-2815-494F-09D2B00FE8EE}"/>
                  </a:ext>
                </a:extLst>
              </p:cNvPr>
              <p:cNvGrpSpPr/>
              <p:nvPr/>
            </p:nvGrpSpPr>
            <p:grpSpPr>
              <a:xfrm>
                <a:off x="6468102" y="2010674"/>
                <a:ext cx="2875605" cy="1993758"/>
                <a:chOff x="6468102" y="2010674"/>
                <a:chExt cx="2875605" cy="1993758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30F4E725-BBCA-361D-E4C8-B04B1D664935}"/>
                    </a:ext>
                  </a:extLst>
                </p:cNvPr>
                <p:cNvGrpSpPr/>
                <p:nvPr/>
              </p:nvGrpSpPr>
              <p:grpSpPr>
                <a:xfrm>
                  <a:off x="6952240" y="3773600"/>
                  <a:ext cx="1907329" cy="230832"/>
                  <a:chOff x="6876752" y="3773600"/>
                  <a:chExt cx="1907329" cy="230832"/>
                </a:xfrm>
              </p:grpSpPr>
              <p:sp>
                <p:nvSpPr>
                  <p:cNvPr id="18" name="이등변 삼각형 17">
                    <a:extLst>
                      <a:ext uri="{FF2B5EF4-FFF2-40B4-BE49-F238E27FC236}">
                        <a16:creationId xmlns:a16="http://schemas.microsoft.com/office/drawing/2014/main" id="{D2FB027F-3C17-3967-297D-4AD253471E87}"/>
                      </a:ext>
                    </a:extLst>
                  </p:cNvPr>
                  <p:cNvSpPr/>
                  <p:nvPr/>
                </p:nvSpPr>
                <p:spPr>
                  <a:xfrm>
                    <a:off x="6876752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FA831650-8104-C3D1-0515-A25AD3DA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6951528" y="3773600"/>
                    <a:ext cx="183255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청령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 불꽃으로 형상화된 영혼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DA4DBCD-58F1-71BD-80D6-98620079F3B7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746000"/>
                  <a:chOff x="6468102" y="1881021"/>
                  <a:chExt cx="2875605" cy="1746000"/>
                </a:xfrm>
              </p:grpSpPr>
              <p:pic>
                <p:nvPicPr>
                  <p:cNvPr id="21" name="그림 20" descr="스크린샷, 불꽃, 연기이(가) 표시된 사진&#10;&#10;자동 생성된 설명">
                    <a:extLst>
                      <a:ext uri="{FF2B5EF4-FFF2-40B4-BE49-F238E27FC236}">
                        <a16:creationId xmlns:a16="http://schemas.microsoft.com/office/drawing/2014/main" id="{8EDD2C5B-7E2E-214E-BC3D-B5FF2E57E4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7707" y="1881021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6DF039A-4A83-7692-43DE-889FD4FC35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backgroundMark x1="32778" y1="50000" x2="32778" y2="78889"/>
                                <a14:backgroundMark x1="57500" y1="45278" x2="58333" y2="48611"/>
                                <a14:backgroundMark x1="58056" y1="47500" x2="58889" y2="51111"/>
                                <a14:backgroundMark x1="45556" y1="52500" x2="45556" y2="52500"/>
                                <a14:backgroundMark x1="45833" y1="51944" x2="43889" y2="54167"/>
                                <a14:backgroundMark x1="47222" y1="51389" x2="47222" y2="51389"/>
                                <a14:backgroundMark x1="46667" y1="40000" x2="43611" y2="41944"/>
                                <a14:backgroundMark x1="45556" y1="40833" x2="42500" y2="42778"/>
                                <a14:backgroundMark x1="56944" y1="27778" x2="57778" y2="29722"/>
                                <a14:backgroundMark x1="50278" y1="24167" x2="50278" y2="24167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134" t="15671" r="33360" b="20348"/>
                  <a:stretch/>
                </p:blipFill>
                <p:spPr bwMode="auto">
                  <a:xfrm>
                    <a:off x="6468102" y="2531259"/>
                    <a:ext cx="322697" cy="6767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화살표: 오른쪽 38">
                    <a:extLst>
                      <a:ext uri="{FF2B5EF4-FFF2-40B4-BE49-F238E27FC236}">
                        <a16:creationId xmlns:a16="http://schemas.microsoft.com/office/drawing/2014/main" id="{91C4F4AB-9217-B4D2-D950-5A62EECDD96B}"/>
                      </a:ext>
                    </a:extLst>
                  </p:cNvPr>
                  <p:cNvSpPr/>
                  <p:nvPr/>
                </p:nvSpPr>
                <p:spPr>
                  <a:xfrm>
                    <a:off x="7035875" y="2754237"/>
                    <a:ext cx="316756" cy="230831"/>
                  </a:xfrm>
                  <a:prstGeom prst="rightArrow">
                    <a:avLst/>
                  </a:prstGeom>
                  <a:solidFill>
                    <a:srgbClr val="F2D57E"/>
                  </a:solidFill>
                  <a:ln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A2E99DD-BB51-109A-3EB4-01E2E76DE6C6}"/>
              </a:ext>
            </a:extLst>
          </p:cNvPr>
          <p:cNvGrpSpPr/>
          <p:nvPr/>
        </p:nvGrpSpPr>
        <p:grpSpPr>
          <a:xfrm>
            <a:off x="320302" y="1291424"/>
            <a:ext cx="5678672" cy="4374080"/>
            <a:chOff x="320302" y="1291424"/>
            <a:chExt cx="5678672" cy="437408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4AABC2D-894B-55DC-1B01-5111F2C8BDB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058393"/>
              <a:chExt cx="5678672" cy="437408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4E7F2FA-9311-2CC9-B5EF-3C3E432D4D8B}"/>
                  </a:ext>
                </a:extLst>
              </p:cNvPr>
              <p:cNvSpPr/>
              <p:nvPr/>
            </p:nvSpPr>
            <p:spPr>
              <a:xfrm>
                <a:off x="320302" y="1200070"/>
                <a:ext cx="5678672" cy="4232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52E10B2-11A4-ADAD-A6DB-667AD761F7C8}"/>
                  </a:ext>
                </a:extLst>
              </p:cNvPr>
              <p:cNvGrpSpPr/>
              <p:nvPr/>
            </p:nvGrpSpPr>
            <p:grpSpPr>
              <a:xfrm>
                <a:off x="442567" y="1058393"/>
                <a:ext cx="806400" cy="246221"/>
                <a:chOff x="728379" y="1010408"/>
                <a:chExt cx="806400" cy="24622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48E9A09-BFC5-D1D9-443F-29D484E7B6B9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8064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49F7AF-F28C-8E15-274F-6AEB82051E30}"/>
                    </a:ext>
                  </a:extLst>
                </p:cNvPr>
                <p:cNvSpPr txBox="1"/>
                <p:nvPr/>
              </p:nvSpPr>
              <p:spPr>
                <a:xfrm>
                  <a:off x="800399" y="1010408"/>
                  <a:ext cx="6623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자연의 불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CCEA615-F8DA-0F09-96BD-6030FAC47E9D}"/>
                </a:ext>
              </a:extLst>
            </p:cNvPr>
            <p:cNvSpPr txBox="1"/>
            <p:nvPr/>
          </p:nvSpPr>
          <p:spPr>
            <a:xfrm>
              <a:off x="1047522" y="4546137"/>
              <a:ext cx="422423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제등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무기로 사용하며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손잡이를 직접 잡거나 긴 막대기를 걸어 활용합니다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불의 기운들을 모아 빚어낸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사슴형태의 불의 정령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소환합니다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불을 자유롭게 다루는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</a:t>
              </a:r>
              <a:r>
                <a:rPr lang="ko-KR" altLang="en-US" sz="1000" dirty="0">
                  <a:solidFill>
                    <a:srgbClr val="EB640A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발화 스킬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]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사용합니다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F4CC184C-3D82-EFB8-8712-3630A7AFC33E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2" y="4244256"/>
              <a:ext cx="5678672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45FDAD0-0A44-8E06-7A03-8F3C4916D84B}"/>
                </a:ext>
              </a:extLst>
            </p:cNvPr>
            <p:cNvGrpSpPr/>
            <p:nvPr/>
          </p:nvGrpSpPr>
          <p:grpSpPr>
            <a:xfrm>
              <a:off x="783165" y="1867532"/>
              <a:ext cx="4752946" cy="2136900"/>
              <a:chOff x="914582" y="1867532"/>
              <a:chExt cx="4752946" cy="2136900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B7B1B62-67F6-FFC0-4536-774323D87894}"/>
                  </a:ext>
                </a:extLst>
              </p:cNvPr>
              <p:cNvGrpSpPr/>
              <p:nvPr/>
            </p:nvGrpSpPr>
            <p:grpSpPr>
              <a:xfrm>
                <a:off x="2171451" y="1867532"/>
                <a:ext cx="1256708" cy="2136900"/>
                <a:chOff x="2065028" y="1867532"/>
                <a:chExt cx="1256708" cy="2136900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7ED442AB-12D5-B0E0-5287-19E98F38F4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65028" y="1867532"/>
                  <a:ext cx="1256708" cy="1889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30446B60-3DE4-D054-4566-B5126270B6F8}"/>
                    </a:ext>
                  </a:extLst>
                </p:cNvPr>
                <p:cNvGrpSpPr/>
                <p:nvPr/>
              </p:nvGrpSpPr>
              <p:grpSpPr>
                <a:xfrm>
                  <a:off x="2425445" y="3773600"/>
                  <a:ext cx="535874" cy="230832"/>
                  <a:chOff x="2378733" y="3773600"/>
                  <a:chExt cx="535874" cy="230832"/>
                </a:xfrm>
              </p:grpSpPr>
              <p:sp>
                <p:nvSpPr>
                  <p:cNvPr id="2" name="이등변 삼각형 1">
                    <a:extLst>
                      <a:ext uri="{FF2B5EF4-FFF2-40B4-BE49-F238E27FC236}">
                        <a16:creationId xmlns:a16="http://schemas.microsoft.com/office/drawing/2014/main" id="{D6FDA60E-FE5A-1A45-BA5E-35DDF1E1142B}"/>
                      </a:ext>
                    </a:extLst>
                  </p:cNvPr>
                  <p:cNvSpPr/>
                  <p:nvPr/>
                </p:nvSpPr>
                <p:spPr>
                  <a:xfrm>
                    <a:off x="2378733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4368D606-181C-6CD1-8ACF-1D269AB2BD13}"/>
                      </a:ext>
                    </a:extLst>
                  </p:cNvPr>
                  <p:cNvSpPr txBox="1"/>
                  <p:nvPr/>
                </p:nvSpPr>
                <p:spPr>
                  <a:xfrm>
                    <a:off x="2470255" y="3773600"/>
                    <a:ext cx="44435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화령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</p:grp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0374E48-062F-8973-23BE-5A7A7BD67B98}"/>
                  </a:ext>
                </a:extLst>
              </p:cNvPr>
              <p:cNvGrpSpPr/>
              <p:nvPr/>
            </p:nvGrpSpPr>
            <p:grpSpPr>
              <a:xfrm>
                <a:off x="3921528" y="2010674"/>
                <a:ext cx="1746000" cy="1993758"/>
                <a:chOff x="3797953" y="2010674"/>
                <a:chExt cx="1746000" cy="1993758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006D7C1D-432B-254E-4243-D69562267A7A}"/>
                    </a:ext>
                  </a:extLst>
                </p:cNvPr>
                <p:cNvGrpSpPr/>
                <p:nvPr/>
              </p:nvGrpSpPr>
              <p:grpSpPr>
                <a:xfrm>
                  <a:off x="4167375" y="3773600"/>
                  <a:ext cx="1007157" cy="230832"/>
                  <a:chOff x="3945179" y="4068859"/>
                  <a:chExt cx="1007157" cy="230832"/>
                </a:xfrm>
              </p:grpSpPr>
              <p:sp>
                <p:nvSpPr>
                  <p:cNvPr id="99" name="이등변 삼각형 98">
                    <a:extLst>
                      <a:ext uri="{FF2B5EF4-FFF2-40B4-BE49-F238E27FC236}">
                        <a16:creationId xmlns:a16="http://schemas.microsoft.com/office/drawing/2014/main" id="{4B1160A8-6598-A207-A3F4-754C5B7EDF8E}"/>
                      </a:ext>
                    </a:extLst>
                  </p:cNvPr>
                  <p:cNvSpPr/>
                  <p:nvPr/>
                </p:nvSpPr>
                <p:spPr>
                  <a:xfrm>
                    <a:off x="3945179" y="4141564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F0DF884-42A3-7706-4F9D-51FCE83AF96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701" y="4068859"/>
                    <a:ext cx="91563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58" name="그림 57" descr="열, 불꽃, 불이(가) 표시된 사진&#10;&#10;자동 생성된 설명">
                  <a:extLst>
                    <a:ext uri="{FF2B5EF4-FFF2-40B4-BE49-F238E27FC236}">
                      <a16:creationId xmlns:a16="http://schemas.microsoft.com/office/drawing/2014/main" id="{CB071959-75A4-97C8-9C81-84FBA4796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7953" y="2010674"/>
                  <a:ext cx="1746000" cy="1746000"/>
                </a:xfrm>
                <a:prstGeom prst="rect">
                  <a:avLst/>
                </a:prstGeom>
                <a:effectLst>
                  <a:softEdge rad="38100"/>
                </a:effectLst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482B15C-5D15-D5D1-81A9-A19713176027}"/>
                  </a:ext>
                </a:extLst>
              </p:cNvPr>
              <p:cNvGrpSpPr/>
              <p:nvPr/>
            </p:nvGrpSpPr>
            <p:grpSpPr>
              <a:xfrm>
                <a:off x="914582" y="2613785"/>
                <a:ext cx="763501" cy="1390647"/>
                <a:chOff x="1000331" y="2613785"/>
                <a:chExt cx="763501" cy="1390647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291C7A7F-C02E-F78B-8A9A-44B9B2F81FFD}"/>
                    </a:ext>
                  </a:extLst>
                </p:cNvPr>
                <p:cNvGrpSpPr/>
                <p:nvPr/>
              </p:nvGrpSpPr>
              <p:grpSpPr>
                <a:xfrm>
                  <a:off x="1000331" y="3773600"/>
                  <a:ext cx="763501" cy="230832"/>
                  <a:chOff x="838165" y="3773600"/>
                  <a:chExt cx="763501" cy="23083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F7A1EC-00F1-79A8-3A18-0FF591F58FD0}"/>
                      </a:ext>
                    </a:extLst>
                  </p:cNvPr>
                  <p:cNvSpPr txBox="1"/>
                  <p:nvPr/>
                </p:nvSpPr>
                <p:spPr>
                  <a:xfrm>
                    <a:off x="929687" y="3773600"/>
                    <a:ext cx="671979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</a:t>
                    </a:r>
                  </a:p>
                </p:txBody>
              </p:sp>
              <p:sp>
                <p:nvSpPr>
                  <p:cNvPr id="49" name="이등변 삼각형 48">
                    <a:extLst>
                      <a:ext uri="{FF2B5EF4-FFF2-40B4-BE49-F238E27FC236}">
                        <a16:creationId xmlns:a16="http://schemas.microsoft.com/office/drawing/2014/main" id="{02A3FE7F-4758-5189-79FB-D64EF2708B6F}"/>
                      </a:ext>
                    </a:extLst>
                  </p:cNvPr>
                  <p:cNvSpPr/>
                  <p:nvPr/>
                </p:nvSpPr>
                <p:spPr>
                  <a:xfrm>
                    <a:off x="838165" y="384630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AD82B44A-9B6D-4C20-4696-976D3806B8F7}"/>
                    </a:ext>
                  </a:extLst>
                </p:cNvPr>
                <p:cNvGrpSpPr/>
                <p:nvPr/>
              </p:nvGrpSpPr>
              <p:grpSpPr>
                <a:xfrm>
                  <a:off x="1072925" y="2613785"/>
                  <a:ext cx="618312" cy="1089331"/>
                  <a:chOff x="806529" y="2325023"/>
                  <a:chExt cx="791152" cy="1393837"/>
                </a:xfrm>
              </p:grpSpPr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CB3F1332-7EE7-0400-8C3A-0A2163A7D8E1}"/>
                      </a:ext>
                    </a:extLst>
                  </p:cNvPr>
                  <p:cNvSpPr/>
                  <p:nvPr/>
                </p:nvSpPr>
                <p:spPr>
                  <a:xfrm>
                    <a:off x="1071674" y="2325023"/>
                    <a:ext cx="253954" cy="253954"/>
                  </a:xfrm>
                  <a:prstGeom prst="ellipse">
                    <a:avLst/>
                  </a:prstGeom>
                  <a:noFill/>
                  <a:ln w="38100">
                    <a:solidFill>
                      <a:srgbClr val="37201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90FABACA-146D-AE2F-570F-752870A543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85" t="17810" r="12943" b="14393"/>
                  <a:stretch/>
                </p:blipFill>
                <p:spPr bwMode="auto">
                  <a:xfrm>
                    <a:off x="806529" y="2460353"/>
                    <a:ext cx="791152" cy="12585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68211-3160-60B8-4D7B-AE351B0A6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3382539-7D90-BB36-5702-3D7318D3FCDC}"/>
              </a:ext>
            </a:extLst>
          </p:cNvPr>
          <p:cNvGrpSpPr/>
          <p:nvPr/>
        </p:nvGrpSpPr>
        <p:grpSpPr>
          <a:xfrm>
            <a:off x="7080723" y="1291424"/>
            <a:ext cx="5678672" cy="4374082"/>
            <a:chOff x="6213291" y="1058393"/>
            <a:chExt cx="5678672" cy="437408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F522C7F-E18F-9A69-615D-4947CB6A949D}"/>
                </a:ext>
              </a:extLst>
            </p:cNvPr>
            <p:cNvSpPr/>
            <p:nvPr/>
          </p:nvSpPr>
          <p:spPr>
            <a:xfrm>
              <a:off x="6213291" y="1200070"/>
              <a:ext cx="5678672" cy="4232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8D02F4E-7A2B-6463-37DB-0F42AB6CFFB8}"/>
                </a:ext>
              </a:extLst>
            </p:cNvPr>
            <p:cNvGrpSpPr/>
            <p:nvPr/>
          </p:nvGrpSpPr>
          <p:grpSpPr>
            <a:xfrm>
              <a:off x="6335556" y="1058393"/>
              <a:ext cx="1648800" cy="246221"/>
              <a:chOff x="728379" y="1010408"/>
              <a:chExt cx="1648800" cy="246221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490074E-49A1-134B-0D5E-19077DC305C9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6488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ED84820-1551-7027-43A9-9B3522C0E5A7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5055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공통된 주력 스킬의 최소화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7191704-4CBA-5282-B248-1125CCCE430B}"/>
              </a:ext>
            </a:extLst>
          </p:cNvPr>
          <p:cNvSpPr txBox="1"/>
          <p:nvPr/>
        </p:nvSpPr>
        <p:spPr>
          <a:xfrm>
            <a:off x="8197838" y="4679416"/>
            <a:ext cx="16690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vs 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조절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96230A8-E27F-4FF2-342A-1CAAEB6FB16A}"/>
              </a:ext>
            </a:extLst>
          </p:cNvPr>
          <p:cNvCxnSpPr>
            <a:cxnSpLocks/>
          </p:cNvCxnSpPr>
          <p:nvPr/>
        </p:nvCxnSpPr>
        <p:spPr>
          <a:xfrm>
            <a:off x="6193026" y="4244256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503A9DC-233A-B59B-19AE-1921240C5390}"/>
              </a:ext>
            </a:extLst>
          </p:cNvPr>
          <p:cNvGrpSpPr/>
          <p:nvPr/>
        </p:nvGrpSpPr>
        <p:grpSpPr>
          <a:xfrm>
            <a:off x="330939" y="1291424"/>
            <a:ext cx="6517120" cy="4856721"/>
            <a:chOff x="320302" y="1058393"/>
            <a:chExt cx="6517120" cy="485672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E735CC8-14B8-8C14-D687-E7043B42F54C}"/>
                </a:ext>
              </a:extLst>
            </p:cNvPr>
            <p:cNvSpPr/>
            <p:nvPr/>
          </p:nvSpPr>
          <p:spPr>
            <a:xfrm>
              <a:off x="320302" y="1200070"/>
              <a:ext cx="6517120" cy="4715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7319D1A-6A8C-41EC-DC8E-62D9C81F6675}"/>
                </a:ext>
              </a:extLst>
            </p:cNvPr>
            <p:cNvGrpSpPr/>
            <p:nvPr/>
          </p:nvGrpSpPr>
          <p:grpSpPr>
            <a:xfrm>
              <a:off x="442567" y="1058393"/>
              <a:ext cx="1425600" cy="246221"/>
              <a:chOff x="728379" y="1010408"/>
              <a:chExt cx="1425600" cy="246221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C459733-6075-097D-9A1F-D3F96215FE9A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4256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0E1376B-7D86-F5BE-D9FF-C5E4C82A71B4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12811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 반대의 전투 스타일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D2AFC78-1D3B-6C3F-5BCE-1BC27539BF80}"/>
              </a:ext>
            </a:extLst>
          </p:cNvPr>
          <p:cNvCxnSpPr>
            <a:cxnSpLocks/>
          </p:cNvCxnSpPr>
          <p:nvPr/>
        </p:nvCxnSpPr>
        <p:spPr>
          <a:xfrm>
            <a:off x="320302" y="5367672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319957-D4B6-B370-4ABD-10FD5B3D685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DA9D1D4-E0D3-F72D-87D9-9CFFFEE3F4C0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4A239E5-E9DC-F084-A055-651B69BA722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26730F-837C-1796-DC0E-AC438C1E3EF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C4B7324-CF76-1108-996B-22027F5F507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1AB941B9-901D-C9B9-131F-25117E0A07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7CB8414-CDAE-B0C8-EAF4-6262C101BF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4DD9AF-8FFC-B80D-A469-4A53BB07D24B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106ADDC-AE33-D036-02BD-0D3DA0D0876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627648A-B5E7-D84D-429C-792FADF99232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C1BBD80-D5A9-AC9A-02A8-3570C69F3781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6BB884AA-A20C-8623-2E81-A8D04C24E4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553D5C-2731-95B5-BDB7-2FF9031220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381901A-BD9A-54D1-AA3C-DE4C915BB34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3C5EF32-2DAE-0FDC-097E-46BFEE0B6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79C299CD-0C9F-9D52-92C9-FDAD264689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6FF5FCEB-C328-9B2C-7E03-5C8DF641F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3ACF70F5-9590-501F-4263-778624BC19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9B6C66-083C-90B0-7001-88C029A78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59E6829-FB63-429D-8181-8FACEB438F1C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A44FF4F0-F499-4491-FC57-2A909F24CCED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FCDE437-3353-C5CC-6E54-AB25F8C0815A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440B6133-ACC5-4C1E-0468-21C189044EB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DDDE2508-0212-392A-A7C0-AF749C311195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48BF01F6-486B-D8E7-3243-BABDC804F54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CBADE9-D4A6-37F4-5DD8-CF9715D2AFC9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1FDFFF-7D80-19CA-3917-26786D760B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4FAED3-C7D2-6D5F-3FEB-0B9F60521A1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5AF945F-4E43-D956-7B6B-FCF7B96BDFD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15DC84-ADD7-85C6-FB4D-48CBEBFCF836}"/>
              </a:ext>
            </a:extLst>
          </p:cNvPr>
          <p:cNvGrpSpPr/>
          <p:nvPr/>
        </p:nvGrpSpPr>
        <p:grpSpPr>
          <a:xfrm>
            <a:off x="294838" y="852150"/>
            <a:ext cx="2699386" cy="169277"/>
            <a:chOff x="300038" y="457598"/>
            <a:chExt cx="2699386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BD341E-D9C7-411D-976C-D8230A44CD75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E63416-DF22-139A-0297-BEFEAB124965}"/>
                </a:ext>
              </a:extLst>
            </p:cNvPr>
            <p:cNvSpPr txBox="1"/>
            <p:nvPr/>
          </p:nvSpPr>
          <p:spPr>
            <a:xfrm>
              <a:off x="471488" y="457598"/>
              <a:ext cx="2527936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7340175E-016A-3CE0-BD2F-F127A895DDAE}"/>
              </a:ext>
            </a:extLst>
          </p:cNvPr>
          <p:cNvSpPr txBox="1"/>
          <p:nvPr/>
        </p:nvSpPr>
        <p:spPr>
          <a:xfrm>
            <a:off x="8197838" y="1788897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홀리나이트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워로드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처럼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7277C2-B756-52D5-A340-4C74C2224B86}"/>
              </a:ext>
            </a:extLst>
          </p:cNvPr>
          <p:cNvSpPr txBox="1"/>
          <p:nvPr/>
        </p:nvSpPr>
        <p:spPr>
          <a:xfrm>
            <a:off x="7406616" y="3642140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예시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질풍노도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이슬비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ABA05A-205E-BFC8-303F-1EDF7E21F9DE}"/>
              </a:ext>
            </a:extLst>
          </p:cNvPr>
          <p:cNvSpPr txBox="1"/>
          <p:nvPr/>
        </p:nvSpPr>
        <p:spPr>
          <a:xfrm>
            <a:off x="9218310" y="364214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예시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워로드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고독한기사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전투태세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225C92B6-2EE8-4303-14B6-DBDB09A32D2D}"/>
              </a:ext>
            </a:extLst>
          </p:cNvPr>
          <p:cNvGrpSpPr/>
          <p:nvPr/>
        </p:nvGrpSpPr>
        <p:grpSpPr>
          <a:xfrm>
            <a:off x="449954" y="1693304"/>
            <a:ext cx="6279091" cy="1317373"/>
            <a:chOff x="114129" y="3510129"/>
            <a:chExt cx="6279091" cy="1317373"/>
          </a:xfrm>
        </p:grpSpPr>
        <p:pic>
          <p:nvPicPr>
            <p:cNvPr id="1027" name="그림 1026" descr="스크린샷, 만화 영화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02D1F48-9315-BC53-7A63-6A95A83D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974"/>
            <a:stretch/>
          </p:blipFill>
          <p:spPr>
            <a:xfrm>
              <a:off x="114129" y="3510129"/>
              <a:ext cx="6279091" cy="1317373"/>
            </a:xfrm>
            <a:prstGeom prst="rect">
              <a:avLst/>
            </a:prstGeom>
            <a:effectLst>
              <a:softEdge rad="38100"/>
            </a:effectLst>
          </p:spPr>
        </p:pic>
        <p:grpSp>
          <p:nvGrpSpPr>
            <p:cNvPr id="1028" name="그룹 1027">
              <a:extLst>
                <a:ext uri="{FF2B5EF4-FFF2-40B4-BE49-F238E27FC236}">
                  <a16:creationId xmlns:a16="http://schemas.microsoft.com/office/drawing/2014/main" id="{38B39F68-8C6B-59AB-EBF6-B21E8745D99E}"/>
                </a:ext>
              </a:extLst>
            </p:cNvPr>
            <p:cNvGrpSpPr/>
            <p:nvPr/>
          </p:nvGrpSpPr>
          <p:grpSpPr>
            <a:xfrm>
              <a:off x="4591415" y="3549326"/>
              <a:ext cx="1115343" cy="514802"/>
              <a:chOff x="1611115" y="2635753"/>
              <a:chExt cx="1115343" cy="514802"/>
            </a:xfrm>
          </p:grpSpPr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EB36A6DB-BE5D-34B3-6031-F21E72E1E914}"/>
                  </a:ext>
                </a:extLst>
              </p:cNvPr>
              <p:cNvSpPr txBox="1"/>
              <p:nvPr/>
            </p:nvSpPr>
            <p:spPr>
              <a:xfrm>
                <a:off x="1611115" y="2635753"/>
                <a:ext cx="9137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1,234,000</a:t>
                </a:r>
              </a:p>
            </p:txBody>
          </p: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C3280025-0009-A870-EF38-7A1BCA81DE8C}"/>
                  </a:ext>
                </a:extLst>
              </p:cNvPr>
              <p:cNvSpPr txBox="1"/>
              <p:nvPr/>
            </p:nvSpPr>
            <p:spPr>
              <a:xfrm>
                <a:off x="1689621" y="2719667"/>
                <a:ext cx="88004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1,732,230</a:t>
                </a:r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4B654BE3-C1FE-9D00-5D6B-B978584FC1FC}"/>
                  </a:ext>
                </a:extLst>
              </p:cNvPr>
              <p:cNvSpPr txBox="1"/>
              <p:nvPr/>
            </p:nvSpPr>
            <p:spPr>
              <a:xfrm>
                <a:off x="1766412" y="2827389"/>
                <a:ext cx="88165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2,328,118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B2F2A259-CF07-C84D-31E0-37760EBFC4FC}"/>
                  </a:ext>
                </a:extLst>
              </p:cNvPr>
              <p:cNvSpPr txBox="1"/>
              <p:nvPr/>
            </p:nvSpPr>
            <p:spPr>
              <a:xfrm>
                <a:off x="1835188" y="2935111"/>
                <a:ext cx="8912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rgbClr val="FCC704"/>
                    </a:solidFill>
                    <a:effectLst>
                      <a:glow rad="63500">
                        <a:srgbClr val="5B5B5B"/>
                      </a:glow>
                    </a:effectLst>
                    <a:latin typeface="바른공군체 Medium" panose="020B0600000101010101" pitchFamily="50" charset="-127"/>
                    <a:ea typeface="바른공군체 Medium" panose="020B0600000101010101" pitchFamily="50" charset="-127"/>
                    <a:cs typeface="Pretendard Variable Medium" panose="02000003000000020004" pitchFamily="2" charset="-127"/>
                  </a:rPr>
                  <a:t>1,897,700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06DFDC-849C-DEB4-F3CB-99169B7CD301}"/>
              </a:ext>
            </a:extLst>
          </p:cNvPr>
          <p:cNvSpPr txBox="1"/>
          <p:nvPr/>
        </p:nvSpPr>
        <p:spPr>
          <a:xfrm>
            <a:off x="2400250" y="-4081576"/>
            <a:ext cx="73374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 간단하게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자세한 깨달음 노드별 전투 스타일은 아크 패시브 깨달음 파트에서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캐릭터를 따라다니며 함께 전투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비방향성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난사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소서리스와 비교 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환류보다 고점 높고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점화보다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빠릿빠릿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존재들이 캐릭터의 몸을 빌려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방향성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전략적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보호막 등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디트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보다 빠르고 고점은 낮고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스타일리쉬하게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공통된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주력기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최소화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&amp;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다른 스타일 채택 유도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98C1676-EE58-4127-849B-A76DC3756DC2}"/>
              </a:ext>
            </a:extLst>
          </p:cNvPr>
          <p:cNvGrpSpPr/>
          <p:nvPr/>
        </p:nvGrpSpPr>
        <p:grpSpPr>
          <a:xfrm>
            <a:off x="2249611" y="3642140"/>
            <a:ext cx="2679776" cy="1317600"/>
            <a:chOff x="114129" y="4938415"/>
            <a:chExt cx="2679776" cy="1317600"/>
          </a:xfrm>
        </p:grpSpPr>
        <p:pic>
          <p:nvPicPr>
            <p:cNvPr id="127" name="그림 126" descr="스크린샷, 만화 영화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4D4F0F7-61F9-CB81-79BA-73E44318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00" r="41139" b="166"/>
            <a:stretch/>
          </p:blipFill>
          <p:spPr>
            <a:xfrm>
              <a:off x="114129" y="4938415"/>
              <a:ext cx="2679776" cy="131760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B3CEDB82-97E8-9507-4DDE-D37BE9108060}"/>
                </a:ext>
              </a:extLst>
            </p:cNvPr>
            <p:cNvSpPr txBox="1"/>
            <p:nvPr/>
          </p:nvSpPr>
          <p:spPr>
            <a:xfrm>
              <a:off x="1159797" y="506135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  <a:t>8,162,481</a:t>
              </a:r>
              <a:br>
                <a:rPr lang="en-US" altLang="ko-KR" sz="1400" dirty="0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</a:br>
              <a:r>
                <a:rPr lang="ko-KR" altLang="en-US" sz="800" dirty="0" err="1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  <a:t>백어택</a:t>
              </a:r>
              <a:endParaRPr lang="en-US" altLang="ko-KR" sz="1400" dirty="0">
                <a:solidFill>
                  <a:srgbClr val="FCC704"/>
                </a:solidFill>
                <a:effectLst>
                  <a:glow rad="63500">
                    <a:srgbClr val="5B5B5B"/>
                  </a:glo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E0C3B37-A9BD-D3D4-FD19-64B4814F3B0A}"/>
              </a:ext>
            </a:extLst>
          </p:cNvPr>
          <p:cNvSpPr txBox="1"/>
          <p:nvPr/>
        </p:nvSpPr>
        <p:spPr>
          <a:xfrm>
            <a:off x="2033625" y="3031079"/>
            <a:ext cx="3111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많은 타수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여러 스킬에 골고루 분포된 피해량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CF5E0"/>
              </a:highligh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74E44-098E-29B3-9A6D-44259D08C515}"/>
              </a:ext>
            </a:extLst>
          </p:cNvPr>
          <p:cNvSpPr txBox="1"/>
          <p:nvPr/>
        </p:nvSpPr>
        <p:spPr>
          <a:xfrm>
            <a:off x="2248427" y="3391567"/>
            <a:ext cx="26821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적은 타수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일부 스킬에 집중된 피해량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CF5E0"/>
              </a:highligh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49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9B8C68-D83E-1F87-2151-2C901A57A074}"/>
              </a:ext>
            </a:extLst>
          </p:cNvPr>
          <p:cNvGrpSpPr/>
          <p:nvPr/>
        </p:nvGrpSpPr>
        <p:grpSpPr>
          <a:xfrm>
            <a:off x="6213291" y="1291424"/>
            <a:ext cx="5678672" cy="4374082"/>
            <a:chOff x="6213291" y="1058393"/>
            <a:chExt cx="5678672" cy="437408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1412877-D772-09C2-FB27-5DAD51CA317C}"/>
                </a:ext>
              </a:extLst>
            </p:cNvPr>
            <p:cNvSpPr/>
            <p:nvPr/>
          </p:nvSpPr>
          <p:spPr>
            <a:xfrm>
              <a:off x="6213291" y="1200070"/>
              <a:ext cx="5678672" cy="4232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BFF78F6-2920-9BD3-5A3A-E4EC59D47889}"/>
                </a:ext>
              </a:extLst>
            </p:cNvPr>
            <p:cNvGrpSpPr/>
            <p:nvPr/>
          </p:nvGrpSpPr>
          <p:grpSpPr>
            <a:xfrm>
              <a:off x="6335556" y="1058393"/>
              <a:ext cx="1324838" cy="246221"/>
              <a:chOff x="728379" y="1010408"/>
              <a:chExt cx="1324838" cy="246221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FF88362-D274-B2CF-0C79-4AFB534D2A6A}"/>
                  </a:ext>
                </a:extLst>
              </p:cNvPr>
              <p:cNvSpPr/>
              <p:nvPr/>
            </p:nvSpPr>
            <p:spPr>
              <a:xfrm>
                <a:off x="728379" y="1011118"/>
                <a:ext cx="12852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ED6AD6-6AA6-74A5-46C5-0E2DC383D9B0}"/>
                  </a:ext>
                </a:extLst>
              </p:cNvPr>
              <p:cNvSpPr txBox="1"/>
              <p:nvPr/>
            </p:nvSpPr>
            <p:spPr>
              <a:xfrm>
                <a:off x="800951" y="1010408"/>
                <a:ext cx="12522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스킬의 전략적인 활용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BD5A93E-B01E-4927-56AE-245CC2CCF7FA}"/>
              </a:ext>
            </a:extLst>
          </p:cNvPr>
          <p:cNvGrpSpPr/>
          <p:nvPr/>
        </p:nvGrpSpPr>
        <p:grpSpPr>
          <a:xfrm>
            <a:off x="320302" y="1241960"/>
            <a:ext cx="5678672" cy="4374080"/>
            <a:chOff x="320302" y="1058393"/>
            <a:chExt cx="5678672" cy="4374080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C1A0745-3DE0-B4F1-AF62-81EED8294C86}"/>
                </a:ext>
              </a:extLst>
            </p:cNvPr>
            <p:cNvSpPr/>
            <p:nvPr/>
          </p:nvSpPr>
          <p:spPr>
            <a:xfrm>
              <a:off x="320302" y="1200070"/>
              <a:ext cx="5678672" cy="4232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6288EF4-2FE3-E436-24E8-58FF5E4A5859}"/>
                </a:ext>
              </a:extLst>
            </p:cNvPr>
            <p:cNvGrpSpPr/>
            <p:nvPr/>
          </p:nvGrpSpPr>
          <p:grpSpPr>
            <a:xfrm>
              <a:off x="442567" y="1058393"/>
              <a:ext cx="1324286" cy="246221"/>
              <a:chOff x="728379" y="1010408"/>
              <a:chExt cx="1324286" cy="246221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C226E88-3E14-3B00-9ADE-FF2016385442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28BB4BC-3DA8-9689-C07E-5218234769F6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12522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스킬의 연속적인 활용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852150"/>
            <a:ext cx="2699386" cy="169277"/>
            <a:chOff x="300038" y="457598"/>
            <a:chExt cx="2699386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57598"/>
              <a:ext cx="2527936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1027" name="그림 1026" descr="스크린샷, 만화 영화, 그래픽 디자인이(가) 표시된 사진&#10;&#10;자동 생성된 설명">
            <a:extLst>
              <a:ext uri="{FF2B5EF4-FFF2-40B4-BE49-F238E27FC236}">
                <a16:creationId xmlns:a16="http://schemas.microsoft.com/office/drawing/2014/main" id="{BFECB46C-7A08-839E-E076-C129CA41D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74"/>
          <a:stretch/>
        </p:blipFill>
        <p:spPr>
          <a:xfrm>
            <a:off x="453204" y="2268647"/>
            <a:ext cx="5454011" cy="1144269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193ADC2D-F9B4-DE3C-FB76-023922ACB0D7}"/>
              </a:ext>
            </a:extLst>
          </p:cNvPr>
          <p:cNvGrpSpPr/>
          <p:nvPr/>
        </p:nvGrpSpPr>
        <p:grpSpPr>
          <a:xfrm>
            <a:off x="4375896" y="2081781"/>
            <a:ext cx="1115343" cy="514802"/>
            <a:chOff x="1611115" y="2635753"/>
            <a:chExt cx="1115343" cy="514802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B0441F1C-3B90-7687-A54F-5C71AD74BB76}"/>
                </a:ext>
              </a:extLst>
            </p:cNvPr>
            <p:cNvSpPr txBox="1"/>
            <p:nvPr/>
          </p:nvSpPr>
          <p:spPr>
            <a:xfrm>
              <a:off x="1611115" y="2635753"/>
              <a:ext cx="91371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  <a:t>1,234,000</a:t>
              </a: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77FD7960-650C-DECC-BDAC-3F46C149E4B9}"/>
                </a:ext>
              </a:extLst>
            </p:cNvPr>
            <p:cNvSpPr txBox="1"/>
            <p:nvPr/>
          </p:nvSpPr>
          <p:spPr>
            <a:xfrm>
              <a:off x="1689621" y="2719667"/>
              <a:ext cx="88004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  <a:t>1,732,230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1D61C5E-4930-8EB9-DCAA-D10913E4138A}"/>
                </a:ext>
              </a:extLst>
            </p:cNvPr>
            <p:cNvSpPr txBox="1"/>
            <p:nvPr/>
          </p:nvSpPr>
          <p:spPr>
            <a:xfrm>
              <a:off x="1766412" y="2827389"/>
              <a:ext cx="88165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  <a:t>2,328,118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1A69F51D-9F19-AFAF-6B75-A6ADA51624D5}"/>
                </a:ext>
              </a:extLst>
            </p:cNvPr>
            <p:cNvSpPr txBox="1"/>
            <p:nvPr/>
          </p:nvSpPr>
          <p:spPr>
            <a:xfrm>
              <a:off x="1835188" y="2935111"/>
              <a:ext cx="89127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  <a:t>1,897,700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E5D073-5788-A90F-C311-E98E67A0424A}"/>
              </a:ext>
            </a:extLst>
          </p:cNvPr>
          <p:cNvSpPr txBox="1"/>
          <p:nvPr/>
        </p:nvSpPr>
        <p:spPr>
          <a:xfrm>
            <a:off x="2400250" y="-4081576"/>
            <a:ext cx="73374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 간단하게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자세한 깨달음 노드별 전투 스타일은 아크 패시브 깨달음 파트에서 설명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1.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캐릭터를 따라다니며 함께 전투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비방향성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난사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소서리스와 비교 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환류보다 고점 높고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점화보다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빠릿빠릿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존재들이 캐릭터의 몸을 빌려 공격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-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방향성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백어택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 전략적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보호막 등 활용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 </a:t>
            </a:r>
            <a:b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</a:b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디트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보다 빠르고 고점은 낮고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스타일리쉬하게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공통된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주력기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최소화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&amp;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트라이포드로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다른 스타일 채택 유도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AA26B79-4E2A-AC53-C6F3-8D8A26F6D3DC}"/>
              </a:ext>
            </a:extLst>
          </p:cNvPr>
          <p:cNvGrpSpPr/>
          <p:nvPr/>
        </p:nvGrpSpPr>
        <p:grpSpPr>
          <a:xfrm>
            <a:off x="7817289" y="2268647"/>
            <a:ext cx="2679776" cy="1317600"/>
            <a:chOff x="114129" y="4938415"/>
            <a:chExt cx="2679776" cy="1317600"/>
          </a:xfrm>
        </p:grpSpPr>
        <p:pic>
          <p:nvPicPr>
            <p:cNvPr id="127" name="그림 126" descr="스크린샷, 만화 영화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FFCE86F-DAA6-66B8-9C82-F74F3BE44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00" r="41139" b="166"/>
            <a:stretch/>
          </p:blipFill>
          <p:spPr>
            <a:xfrm>
              <a:off x="114129" y="4938415"/>
              <a:ext cx="2679776" cy="131760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8CD0FFFA-1F26-47DF-1061-A6C5D85D5A3F}"/>
                </a:ext>
              </a:extLst>
            </p:cNvPr>
            <p:cNvSpPr txBox="1"/>
            <p:nvPr/>
          </p:nvSpPr>
          <p:spPr>
            <a:xfrm>
              <a:off x="1159797" y="506135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  <a:t>8,162,481</a:t>
              </a:r>
              <a:br>
                <a:rPr lang="en-US" altLang="ko-KR" sz="1400" dirty="0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</a:br>
              <a:r>
                <a:rPr lang="ko-KR" altLang="en-US" sz="800" dirty="0" err="1">
                  <a:solidFill>
                    <a:srgbClr val="FCC704"/>
                  </a:solidFill>
                  <a:effectLst>
                    <a:glow rad="63500">
                      <a:srgbClr val="5B5B5B"/>
                    </a:glow>
                  </a:effectLst>
                  <a:latin typeface="바른공군체 Medium" panose="020B0600000101010101" pitchFamily="50" charset="-127"/>
                  <a:ea typeface="바른공군체 Medium" panose="020B0600000101010101" pitchFamily="50" charset="-127"/>
                  <a:cs typeface="Pretendard Variable Medium" panose="02000003000000020004" pitchFamily="2" charset="-127"/>
                </a:rPr>
                <a:t>백어택</a:t>
              </a:r>
              <a:endParaRPr lang="en-US" altLang="ko-KR" sz="1400" dirty="0">
                <a:solidFill>
                  <a:srgbClr val="FCC704"/>
                </a:solidFill>
                <a:effectLst>
                  <a:glow rad="63500">
                    <a:srgbClr val="5B5B5B"/>
                  </a:glow>
                </a:effectLst>
                <a:latin typeface="바른공군체 Medium" panose="020B0600000101010101" pitchFamily="50" charset="-127"/>
                <a:ea typeface="바른공군체 Medium" panose="020B0600000101010101" pitchFamily="50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F184BB4-4018-EAC0-4184-633FA05DAE26}"/>
              </a:ext>
            </a:extLst>
          </p:cNvPr>
          <p:cNvSpPr txBox="1"/>
          <p:nvPr/>
        </p:nvSpPr>
        <p:spPr>
          <a:xfrm>
            <a:off x="1460805" y="1906630"/>
            <a:ext cx="3111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원거리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많은 타수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여러 스킬에 골고루 분포된 피해량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CF5E0"/>
              </a:highligh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84B54F-AB10-36E6-1946-03BDF3BC480C}"/>
              </a:ext>
            </a:extLst>
          </p:cNvPr>
          <p:cNvSpPr txBox="1"/>
          <p:nvPr/>
        </p:nvSpPr>
        <p:spPr>
          <a:xfrm>
            <a:off x="7816105" y="1906630"/>
            <a:ext cx="26821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근거리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적은 타수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5E0"/>
                </a:highligh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일부 스킬에 집중된 피해량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CF5E0"/>
              </a:highligh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1107045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1107045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4B2293-3E31-BF59-4587-304626C3C6E1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CA5B6-2B92-204F-ACCF-526ABBDD1C26}"/>
              </a:ext>
            </a:extLst>
          </p:cNvPr>
          <p:cNvSpPr txBox="1"/>
          <p:nvPr/>
        </p:nvSpPr>
        <p:spPr>
          <a:xfrm>
            <a:off x="-229877" y="5987937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도화가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기상술사와 다른 매력은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구체적으로 쓰면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좋을듯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매력이 있어서 유저 층 확보를 어떻게 할 수 있는데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여기나 캐릭터 컨셉 페이지에 매력을 써 두기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5370</TotalTime>
  <Words>2350</Words>
  <Application>Microsoft Office PowerPoint</Application>
  <PresentationFormat>와이드스크린</PresentationFormat>
  <Paragraphs>481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맑은 고딕</vt:lpstr>
      <vt:lpstr>바른공군체 Medium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90</cp:revision>
  <dcterms:created xsi:type="dcterms:W3CDTF">2024-11-19T19:33:02Z</dcterms:created>
  <dcterms:modified xsi:type="dcterms:W3CDTF">2024-12-15T12:18:17Z</dcterms:modified>
</cp:coreProperties>
</file>